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36"/>
  </p:notesMasterIdLst>
  <p:handoutMasterIdLst>
    <p:handoutMasterId r:id="rId37"/>
  </p:handoutMasterIdLst>
  <p:sldIdLst>
    <p:sldId id="316" r:id="rId2"/>
    <p:sldId id="317" r:id="rId3"/>
    <p:sldId id="303" r:id="rId4"/>
    <p:sldId id="341" r:id="rId5"/>
    <p:sldId id="339" r:id="rId6"/>
    <p:sldId id="304" r:id="rId7"/>
    <p:sldId id="342" r:id="rId8"/>
    <p:sldId id="344" r:id="rId9"/>
    <p:sldId id="305" r:id="rId10"/>
    <p:sldId id="306" r:id="rId11"/>
    <p:sldId id="310" r:id="rId12"/>
    <p:sldId id="307" r:id="rId13"/>
    <p:sldId id="321" r:id="rId14"/>
    <p:sldId id="276" r:id="rId15"/>
    <p:sldId id="277" r:id="rId16"/>
    <p:sldId id="337" r:id="rId17"/>
    <p:sldId id="322" r:id="rId18"/>
    <p:sldId id="296" r:id="rId19"/>
    <p:sldId id="278" r:id="rId20"/>
    <p:sldId id="323" r:id="rId21"/>
    <p:sldId id="328" r:id="rId22"/>
    <p:sldId id="297" r:id="rId23"/>
    <p:sldId id="327" r:id="rId24"/>
    <p:sldId id="280" r:id="rId25"/>
    <p:sldId id="281" r:id="rId26"/>
    <p:sldId id="312" r:id="rId27"/>
    <p:sldId id="313" r:id="rId28"/>
    <p:sldId id="290" r:id="rId29"/>
    <p:sldId id="345" r:id="rId30"/>
    <p:sldId id="298" r:id="rId31"/>
    <p:sldId id="346" r:id="rId32"/>
    <p:sldId id="299" r:id="rId33"/>
    <p:sldId id="315" r:id="rId34"/>
    <p:sldId id="319"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0" autoAdjust="0"/>
    <p:restoredTop sz="72948" autoAdjust="0"/>
  </p:normalViewPr>
  <p:slideViewPr>
    <p:cSldViewPr>
      <p:cViewPr varScale="1">
        <p:scale>
          <a:sx n="81" d="100"/>
          <a:sy n="81" d="100"/>
        </p:scale>
        <p:origin x="2712"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7F140-5E1F-4A44-9130-1F68D5B70867}"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US"/>
        </a:p>
      </dgm:t>
    </dgm:pt>
    <dgm:pt modelId="{0D99860B-3A12-554B-92E3-6B4860864379}">
      <dgm:prSet custT="1"/>
      <dgm:spPr/>
      <dgm:t>
        <a:bodyPr/>
        <a:lstStyle/>
        <a:p>
          <a:r>
            <a:rPr lang="en-US" sz="1400" dirty="0"/>
            <a:t>There are three general means, or </a:t>
          </a:r>
          <a:r>
            <a:rPr lang="en-US" sz="1400" i="1" dirty="0"/>
            <a:t>authentication factors</a:t>
          </a:r>
          <a:r>
            <a:rPr lang="en-US" sz="1400" dirty="0"/>
            <a:t>, of authenticating a user’s identity, which can be used alone or in combination: </a:t>
          </a:r>
        </a:p>
      </dgm:t>
    </dgm:pt>
    <dgm:pt modelId="{414C71A9-2410-604C-BF05-E568400AD22F}" type="parTrans" cxnId="{B1A20433-3C32-CA40-8E59-51044C1CFCF7}">
      <dgm:prSet/>
      <dgm:spPr/>
      <dgm:t>
        <a:bodyPr/>
        <a:lstStyle/>
        <a:p>
          <a:endParaRPr lang="en-US"/>
        </a:p>
      </dgm:t>
    </dgm:pt>
    <dgm:pt modelId="{84D2D732-B31D-8C47-9DB5-D351A838D309}" type="sibTrans" cxnId="{B1A20433-3C32-CA40-8E59-51044C1CFCF7}">
      <dgm:prSet/>
      <dgm:spPr/>
      <dgm:t>
        <a:bodyPr/>
        <a:lstStyle/>
        <a:p>
          <a:endParaRPr lang="en-US"/>
        </a:p>
      </dgm:t>
    </dgm:pt>
    <dgm:pt modelId="{CF9A0892-3C37-8346-BF68-4A35E5523651}">
      <dgm:prSet custT="1"/>
      <dgm:spPr/>
      <dgm:t>
        <a:bodyPr/>
        <a:lstStyle/>
        <a:p>
          <a:r>
            <a:rPr lang="en-US" sz="1200" b="1" dirty="0">
              <a:solidFill>
                <a:schemeClr val="tx1"/>
              </a:solidFill>
            </a:rPr>
            <a:t>Knowledge factor </a:t>
          </a:r>
        </a:p>
        <a:p>
          <a:r>
            <a:rPr lang="en-US" sz="1200" b="1" dirty="0">
              <a:solidFill>
                <a:schemeClr val="tx1"/>
              </a:solidFill>
            </a:rPr>
            <a:t>(something the individual knows): </a:t>
          </a:r>
        </a:p>
        <a:p>
          <a:r>
            <a:rPr lang="en-US" sz="1000" dirty="0">
              <a:solidFill>
                <a:schemeClr val="tx1"/>
              </a:solidFill>
            </a:rPr>
            <a:t>Requires the user to demonstrate knowledge of secret information. Routinely used in single-layer authentication processes, knowledge factors can come in the form of passwords, passphrases, personal identification numbers (PINs), or answers to secret questions</a:t>
          </a:r>
        </a:p>
      </dgm:t>
    </dgm:pt>
    <dgm:pt modelId="{0FBA9A46-AAA3-6D4C-BF48-41EBF244BCB1}" type="parTrans" cxnId="{2A25EE29-C003-484C-989C-D492319765CA}">
      <dgm:prSet/>
      <dgm:spPr/>
      <dgm:t>
        <a:bodyPr/>
        <a:lstStyle/>
        <a:p>
          <a:endParaRPr lang="en-US"/>
        </a:p>
      </dgm:t>
    </dgm:pt>
    <dgm:pt modelId="{8B6D185A-38DD-8C49-A4F6-B17E66D03EE4}" type="sibTrans" cxnId="{2A25EE29-C003-484C-989C-D492319765CA}">
      <dgm:prSet/>
      <dgm:spPr/>
      <dgm:t>
        <a:bodyPr/>
        <a:lstStyle/>
        <a:p>
          <a:endParaRPr lang="en-US"/>
        </a:p>
      </dgm:t>
    </dgm:pt>
    <dgm:pt modelId="{173D7FB2-FB7A-A047-80F9-88C68E324ED1}">
      <dgm:prSet custT="1"/>
      <dgm:spPr/>
      <dgm:t>
        <a:bodyPr/>
        <a:lstStyle/>
        <a:p>
          <a:r>
            <a:rPr lang="en-US" sz="1200" b="1" dirty="0">
              <a:solidFill>
                <a:schemeClr val="tx1"/>
              </a:solidFill>
            </a:rPr>
            <a:t>Possession factor </a:t>
          </a:r>
        </a:p>
        <a:p>
          <a:r>
            <a:rPr lang="en-US" sz="1200" b="1" dirty="0">
              <a:solidFill>
                <a:schemeClr val="tx1"/>
              </a:solidFill>
            </a:rPr>
            <a:t>(something the individual possesses): </a:t>
          </a:r>
        </a:p>
        <a:p>
          <a:r>
            <a:rPr lang="en-US" sz="1000" dirty="0">
              <a:solidFill>
                <a:schemeClr val="tx1"/>
              </a:solidFill>
            </a:rPr>
            <a:t>Physical entity possessed by the authorized user to connect to the client computer or portal. This type of authenticator used to be referred to as a token, but that term is now deprecated. The term hardware token is a preferable alternative. Possession factors fall into two categories: </a:t>
          </a:r>
        </a:p>
      </dgm:t>
    </dgm:pt>
    <dgm:pt modelId="{08BC178F-A2C3-9D4E-BD96-C1247FE9F4B1}" type="parTrans" cxnId="{D8EFC5A2-E6ED-7F49-8278-37AEF134B6ED}">
      <dgm:prSet/>
      <dgm:spPr/>
      <dgm:t>
        <a:bodyPr/>
        <a:lstStyle/>
        <a:p>
          <a:endParaRPr lang="en-US"/>
        </a:p>
      </dgm:t>
    </dgm:pt>
    <dgm:pt modelId="{2257EEB9-E95E-4745-B40B-A7EFA1516232}" type="sibTrans" cxnId="{D8EFC5A2-E6ED-7F49-8278-37AEF134B6ED}">
      <dgm:prSet/>
      <dgm:spPr/>
      <dgm:t>
        <a:bodyPr/>
        <a:lstStyle/>
        <a:p>
          <a:endParaRPr lang="en-US"/>
        </a:p>
      </dgm:t>
    </dgm:pt>
    <dgm:pt modelId="{BEB5DF8B-680B-5747-910E-B465392A2A51}">
      <dgm:prSet custT="1"/>
      <dgm:spPr/>
      <dgm:t>
        <a:bodyPr/>
        <a:lstStyle/>
        <a:p>
          <a:r>
            <a:rPr lang="en-US" sz="1200" b="1" dirty="0"/>
            <a:t>Connected hardware tokens </a:t>
          </a:r>
          <a:r>
            <a:rPr lang="en-US" sz="1000" dirty="0"/>
            <a:t>are items that connect to a computer logically (e.g., via wireless) or physically in order to authenticate identity. Items such as smart cards, wireless tags, and USB tokens are common connected tokens used to serve as a possession factor</a:t>
          </a:r>
        </a:p>
      </dgm:t>
    </dgm:pt>
    <dgm:pt modelId="{A17B933D-C6D7-044A-920D-D3C0657FD8F0}" type="parTrans" cxnId="{21A05330-8D6E-974C-8610-777CA5D1BB82}">
      <dgm:prSet/>
      <dgm:spPr/>
      <dgm:t>
        <a:bodyPr/>
        <a:lstStyle/>
        <a:p>
          <a:endParaRPr lang="en-US"/>
        </a:p>
      </dgm:t>
    </dgm:pt>
    <dgm:pt modelId="{5EAA3DE0-BD8F-5D42-90F1-3351F8A6CAC5}" type="sibTrans" cxnId="{21A05330-8D6E-974C-8610-777CA5D1BB82}">
      <dgm:prSet/>
      <dgm:spPr/>
      <dgm:t>
        <a:bodyPr/>
        <a:lstStyle/>
        <a:p>
          <a:endParaRPr lang="en-US"/>
        </a:p>
      </dgm:t>
    </dgm:pt>
    <dgm:pt modelId="{6AEAEB4B-D8C4-C241-AE3F-B6DF77E09628}">
      <dgm:prSet custT="1"/>
      <dgm:spPr/>
      <dgm:t>
        <a:bodyPr/>
        <a:lstStyle/>
        <a:p>
          <a:r>
            <a:rPr lang="en-US" sz="1200" b="1" dirty="0"/>
            <a:t>Disconnected hardware tokens </a:t>
          </a:r>
          <a:r>
            <a:rPr lang="en-US" sz="1000" dirty="0"/>
            <a:t>are items that do not directly connect to the client computer, instead requiring input from the individual attempting to sign in. Typically, a disconnected hardware token device will use a built-in screen to display authentication data that are then utilized by the user to sign in when prompted</a:t>
          </a:r>
        </a:p>
      </dgm:t>
    </dgm:pt>
    <dgm:pt modelId="{EA4A03EC-DA20-8C41-A14B-6E4EC2EA6841}" type="parTrans" cxnId="{CF15BB1A-3122-7C46-9696-6A717C079251}">
      <dgm:prSet/>
      <dgm:spPr/>
      <dgm:t>
        <a:bodyPr/>
        <a:lstStyle/>
        <a:p>
          <a:endParaRPr lang="en-US"/>
        </a:p>
      </dgm:t>
    </dgm:pt>
    <dgm:pt modelId="{C59F4D70-BBDE-8A4B-84AC-69DC60B24037}" type="sibTrans" cxnId="{CF15BB1A-3122-7C46-9696-6A717C079251}">
      <dgm:prSet/>
      <dgm:spPr/>
      <dgm:t>
        <a:bodyPr/>
        <a:lstStyle/>
        <a:p>
          <a:endParaRPr lang="en-US"/>
        </a:p>
      </dgm:t>
    </dgm:pt>
    <dgm:pt modelId="{A88A83B3-8CB6-9E4B-81E5-10A8B192CA40}">
      <dgm:prSet custT="1"/>
      <dgm:spPr/>
      <dgm:t>
        <a:bodyPr/>
        <a:lstStyle/>
        <a:p>
          <a:pPr algn="ctr"/>
          <a:r>
            <a:rPr lang="en-US" sz="1200" b="1" dirty="0">
              <a:solidFill>
                <a:schemeClr val="tx1"/>
              </a:solidFill>
            </a:rPr>
            <a:t>Inherence factor </a:t>
          </a:r>
        </a:p>
        <a:p>
          <a:pPr algn="ctr"/>
          <a:r>
            <a:rPr lang="en-US" sz="1200" b="1" dirty="0">
              <a:solidFill>
                <a:schemeClr val="tx1"/>
              </a:solidFill>
            </a:rPr>
            <a:t>(something the individual is or does):</a:t>
          </a:r>
        </a:p>
        <a:p>
          <a:pPr algn="ctr"/>
          <a:r>
            <a:rPr lang="en-US" sz="1000" b="1" dirty="0">
              <a:solidFill>
                <a:schemeClr val="tx1"/>
              </a:solidFill>
            </a:rPr>
            <a:t> </a:t>
          </a:r>
          <a:r>
            <a:rPr lang="en-US" sz="1000" dirty="0">
              <a:solidFill>
                <a:schemeClr val="tx1"/>
              </a:solidFill>
            </a:rPr>
            <a:t>Refers to characteristics, called biometrics, that are unique or almost unique to the individual. These include static biometrics, such as fingerprint, retina, and face; and dynamic biometrics, such as voice, handwriting, and typing rhythm</a:t>
          </a:r>
        </a:p>
      </dgm:t>
    </dgm:pt>
    <dgm:pt modelId="{28436682-48AE-6A47-AAF4-96868220D1C0}" type="parTrans" cxnId="{8B7AB0BE-40EE-4B42-AB82-49E72D844477}">
      <dgm:prSet/>
      <dgm:spPr/>
      <dgm:t>
        <a:bodyPr/>
        <a:lstStyle/>
        <a:p>
          <a:endParaRPr lang="en-US"/>
        </a:p>
      </dgm:t>
    </dgm:pt>
    <dgm:pt modelId="{1D4D1A0A-4B2F-1C42-B54F-627C90240FC2}" type="sibTrans" cxnId="{8B7AB0BE-40EE-4B42-AB82-49E72D844477}">
      <dgm:prSet/>
      <dgm:spPr/>
      <dgm:t>
        <a:bodyPr/>
        <a:lstStyle/>
        <a:p>
          <a:endParaRPr lang="en-US"/>
        </a:p>
      </dgm:t>
    </dgm:pt>
    <dgm:pt modelId="{2D471DE4-14F5-854D-8C1B-44688450E3CD}" type="pres">
      <dgm:prSet presAssocID="{5557F140-5E1F-4A44-9130-1F68D5B70867}" presName="mainComposite" presStyleCnt="0">
        <dgm:presLayoutVars>
          <dgm:chPref val="1"/>
          <dgm:dir/>
          <dgm:animOne val="branch"/>
          <dgm:animLvl val="lvl"/>
          <dgm:resizeHandles val="exact"/>
        </dgm:presLayoutVars>
      </dgm:prSet>
      <dgm:spPr/>
    </dgm:pt>
    <dgm:pt modelId="{EA44D1E0-4A1B-BC4A-B13B-CAF387C7A8AD}" type="pres">
      <dgm:prSet presAssocID="{5557F140-5E1F-4A44-9130-1F68D5B70867}" presName="hierFlow" presStyleCnt="0"/>
      <dgm:spPr/>
    </dgm:pt>
    <dgm:pt modelId="{738A705E-C5E5-B344-95F8-91CADF64EB13}" type="pres">
      <dgm:prSet presAssocID="{5557F140-5E1F-4A44-9130-1F68D5B70867}" presName="hierChild1" presStyleCnt="0">
        <dgm:presLayoutVars>
          <dgm:chPref val="1"/>
          <dgm:animOne val="branch"/>
          <dgm:animLvl val="lvl"/>
        </dgm:presLayoutVars>
      </dgm:prSet>
      <dgm:spPr/>
    </dgm:pt>
    <dgm:pt modelId="{0CF2BA5A-FD4B-1E49-9F00-F0041F72A522}" type="pres">
      <dgm:prSet presAssocID="{0D99860B-3A12-554B-92E3-6B4860864379}" presName="Name14" presStyleCnt="0"/>
      <dgm:spPr/>
    </dgm:pt>
    <dgm:pt modelId="{D82C1D6B-FEBC-3E40-A76F-43EE9D7ACEBA}" type="pres">
      <dgm:prSet presAssocID="{0D99860B-3A12-554B-92E3-6B4860864379}" presName="level1Shape" presStyleLbl="node0" presStyleIdx="0" presStyleCnt="1" custScaleX="161978">
        <dgm:presLayoutVars>
          <dgm:chPref val="3"/>
        </dgm:presLayoutVars>
      </dgm:prSet>
      <dgm:spPr/>
    </dgm:pt>
    <dgm:pt modelId="{C2FB713F-1ECF-4C4E-84E9-5C90D087EE10}" type="pres">
      <dgm:prSet presAssocID="{0D99860B-3A12-554B-92E3-6B4860864379}" presName="hierChild2" presStyleCnt="0"/>
      <dgm:spPr/>
    </dgm:pt>
    <dgm:pt modelId="{1FFB8815-67CE-384B-86DA-454FC6760F45}" type="pres">
      <dgm:prSet presAssocID="{0FBA9A46-AAA3-6D4C-BF48-41EBF244BCB1}" presName="Name19" presStyleLbl="parChTrans1D2" presStyleIdx="0" presStyleCnt="3"/>
      <dgm:spPr/>
    </dgm:pt>
    <dgm:pt modelId="{21985FE6-6A0E-CF4E-B01A-F7723D1EB8D1}" type="pres">
      <dgm:prSet presAssocID="{CF9A0892-3C37-8346-BF68-4A35E5523651}" presName="Name21" presStyleCnt="0"/>
      <dgm:spPr/>
    </dgm:pt>
    <dgm:pt modelId="{419083A4-EA03-1044-939C-3AE8E10970B2}" type="pres">
      <dgm:prSet presAssocID="{CF9A0892-3C37-8346-BF68-4A35E5523651}" presName="level2Shape" presStyleLbl="node2" presStyleIdx="0" presStyleCnt="3" custScaleX="161877" custScaleY="179038"/>
      <dgm:spPr/>
    </dgm:pt>
    <dgm:pt modelId="{5FEC2882-3D60-9243-8692-E15172D5F7B5}" type="pres">
      <dgm:prSet presAssocID="{CF9A0892-3C37-8346-BF68-4A35E5523651}" presName="hierChild3" presStyleCnt="0"/>
      <dgm:spPr/>
    </dgm:pt>
    <dgm:pt modelId="{F59CD57D-0805-6744-9B62-052710DF796D}" type="pres">
      <dgm:prSet presAssocID="{08BC178F-A2C3-9D4E-BD96-C1247FE9F4B1}" presName="Name19" presStyleLbl="parChTrans1D2" presStyleIdx="1" presStyleCnt="3"/>
      <dgm:spPr/>
    </dgm:pt>
    <dgm:pt modelId="{A8435B95-7A7B-264B-97E5-36D8D429CE7B}" type="pres">
      <dgm:prSet presAssocID="{173D7FB2-FB7A-A047-80F9-88C68E324ED1}" presName="Name21" presStyleCnt="0"/>
      <dgm:spPr/>
    </dgm:pt>
    <dgm:pt modelId="{3659A9DF-8072-4F45-BA3A-48A2FB50C298}" type="pres">
      <dgm:prSet presAssocID="{173D7FB2-FB7A-A047-80F9-88C68E324ED1}" presName="level2Shape" presStyleLbl="node2" presStyleIdx="1" presStyleCnt="3" custScaleX="132628" custScaleY="197017"/>
      <dgm:spPr/>
    </dgm:pt>
    <dgm:pt modelId="{7399B527-AAEC-384D-BC4C-EB93BE08C294}" type="pres">
      <dgm:prSet presAssocID="{173D7FB2-FB7A-A047-80F9-88C68E324ED1}" presName="hierChild3" presStyleCnt="0"/>
      <dgm:spPr/>
    </dgm:pt>
    <dgm:pt modelId="{CDF2987E-1BA6-074C-8B29-3CA5C53EACA1}" type="pres">
      <dgm:prSet presAssocID="{A17B933D-C6D7-044A-920D-D3C0657FD8F0}" presName="Name19" presStyleLbl="parChTrans1D3" presStyleIdx="0" presStyleCnt="2"/>
      <dgm:spPr/>
    </dgm:pt>
    <dgm:pt modelId="{9AB6EB10-91E8-AE44-9464-2A06D3491417}" type="pres">
      <dgm:prSet presAssocID="{BEB5DF8B-680B-5747-910E-B465392A2A51}" presName="Name21" presStyleCnt="0"/>
      <dgm:spPr/>
    </dgm:pt>
    <dgm:pt modelId="{FE6F6DA1-B741-C54E-9015-B876E6D69595}" type="pres">
      <dgm:prSet presAssocID="{BEB5DF8B-680B-5747-910E-B465392A2A51}" presName="level2Shape" presStyleLbl="node3" presStyleIdx="0" presStyleCnt="2" custScaleX="207254"/>
      <dgm:spPr/>
    </dgm:pt>
    <dgm:pt modelId="{F815746C-5B9D-BE44-864D-C0A318DD14E0}" type="pres">
      <dgm:prSet presAssocID="{BEB5DF8B-680B-5747-910E-B465392A2A51}" presName="hierChild3" presStyleCnt="0"/>
      <dgm:spPr/>
    </dgm:pt>
    <dgm:pt modelId="{9582F9BC-09A0-5F4A-81CB-63E5C3BFCA29}" type="pres">
      <dgm:prSet presAssocID="{EA4A03EC-DA20-8C41-A14B-6E4EC2EA6841}" presName="Name19" presStyleLbl="parChTrans1D3" presStyleIdx="1" presStyleCnt="2"/>
      <dgm:spPr/>
    </dgm:pt>
    <dgm:pt modelId="{89637F89-FE23-7E44-9044-38777C6DD148}" type="pres">
      <dgm:prSet presAssocID="{6AEAEB4B-D8C4-C241-AE3F-B6DF77E09628}" presName="Name21" presStyleCnt="0"/>
      <dgm:spPr/>
    </dgm:pt>
    <dgm:pt modelId="{F6470846-BA0D-6F4F-A625-7A6E99F401D9}" type="pres">
      <dgm:prSet presAssocID="{6AEAEB4B-D8C4-C241-AE3F-B6DF77E09628}" presName="level2Shape" presStyleLbl="node3" presStyleIdx="1" presStyleCnt="2" custScaleX="228096"/>
      <dgm:spPr/>
    </dgm:pt>
    <dgm:pt modelId="{235C0C3B-E833-DA44-9552-E1398A7609B8}" type="pres">
      <dgm:prSet presAssocID="{6AEAEB4B-D8C4-C241-AE3F-B6DF77E09628}" presName="hierChild3" presStyleCnt="0"/>
      <dgm:spPr/>
    </dgm:pt>
    <dgm:pt modelId="{07E6D490-263E-A945-B61B-DF462724206E}" type="pres">
      <dgm:prSet presAssocID="{28436682-48AE-6A47-AAF4-96868220D1C0}" presName="Name19" presStyleLbl="parChTrans1D2" presStyleIdx="2" presStyleCnt="3"/>
      <dgm:spPr/>
    </dgm:pt>
    <dgm:pt modelId="{65740E9B-84A2-C841-B23E-197777EF0E39}" type="pres">
      <dgm:prSet presAssocID="{A88A83B3-8CB6-9E4B-81E5-10A8B192CA40}" presName="Name21" presStyleCnt="0"/>
      <dgm:spPr/>
    </dgm:pt>
    <dgm:pt modelId="{12DAD903-0FD1-7D4E-9747-1BA80081C699}" type="pres">
      <dgm:prSet presAssocID="{A88A83B3-8CB6-9E4B-81E5-10A8B192CA40}" presName="level2Shape" presStyleLbl="node2" presStyleIdx="2" presStyleCnt="3" custScaleX="191156" custScaleY="177309"/>
      <dgm:spPr/>
    </dgm:pt>
    <dgm:pt modelId="{6A0032BC-7E4E-CD4D-9AB9-67174D87B029}" type="pres">
      <dgm:prSet presAssocID="{A88A83B3-8CB6-9E4B-81E5-10A8B192CA40}" presName="hierChild3" presStyleCnt="0"/>
      <dgm:spPr/>
    </dgm:pt>
    <dgm:pt modelId="{F9CAF2AA-5538-9942-B3EE-982047A2CFB5}" type="pres">
      <dgm:prSet presAssocID="{5557F140-5E1F-4A44-9130-1F68D5B70867}" presName="bgShapesFlow" presStyleCnt="0"/>
      <dgm:spPr/>
    </dgm:pt>
  </dgm:ptLst>
  <dgm:cxnLst>
    <dgm:cxn modelId="{CF15BB1A-3122-7C46-9696-6A717C079251}" srcId="{173D7FB2-FB7A-A047-80F9-88C68E324ED1}" destId="{6AEAEB4B-D8C4-C241-AE3F-B6DF77E09628}" srcOrd="1" destOrd="0" parTransId="{EA4A03EC-DA20-8C41-A14B-6E4EC2EA6841}" sibTransId="{C59F4D70-BBDE-8A4B-84AC-69DC60B24037}"/>
    <dgm:cxn modelId="{2A25EE29-C003-484C-989C-D492319765CA}" srcId="{0D99860B-3A12-554B-92E3-6B4860864379}" destId="{CF9A0892-3C37-8346-BF68-4A35E5523651}" srcOrd="0" destOrd="0" parTransId="{0FBA9A46-AAA3-6D4C-BF48-41EBF244BCB1}" sibTransId="{8B6D185A-38DD-8C49-A4F6-B17E66D03EE4}"/>
    <dgm:cxn modelId="{21A05330-8D6E-974C-8610-777CA5D1BB82}" srcId="{173D7FB2-FB7A-A047-80F9-88C68E324ED1}" destId="{BEB5DF8B-680B-5747-910E-B465392A2A51}" srcOrd="0" destOrd="0" parTransId="{A17B933D-C6D7-044A-920D-D3C0657FD8F0}" sibTransId="{5EAA3DE0-BD8F-5D42-90F1-3351F8A6CAC5}"/>
    <dgm:cxn modelId="{9C892A32-E1D2-964F-A6F7-93561776A1DD}" type="presOf" srcId="{BEB5DF8B-680B-5747-910E-B465392A2A51}" destId="{FE6F6DA1-B741-C54E-9015-B876E6D69595}" srcOrd="0" destOrd="0" presId="urn:microsoft.com/office/officeart/2005/8/layout/hierarchy6"/>
    <dgm:cxn modelId="{B1A20433-3C32-CA40-8E59-51044C1CFCF7}" srcId="{5557F140-5E1F-4A44-9130-1F68D5B70867}" destId="{0D99860B-3A12-554B-92E3-6B4860864379}" srcOrd="0" destOrd="0" parTransId="{414C71A9-2410-604C-BF05-E568400AD22F}" sibTransId="{84D2D732-B31D-8C47-9DB5-D351A838D309}"/>
    <dgm:cxn modelId="{458E8C67-5E3C-3849-9A70-C52C441BDA20}" type="presOf" srcId="{0FBA9A46-AAA3-6D4C-BF48-41EBF244BCB1}" destId="{1FFB8815-67CE-384B-86DA-454FC6760F45}" srcOrd="0" destOrd="0" presId="urn:microsoft.com/office/officeart/2005/8/layout/hierarchy6"/>
    <dgm:cxn modelId="{71FB6486-F2DF-3141-93B0-BD5B8BA32ADE}" type="presOf" srcId="{EA4A03EC-DA20-8C41-A14B-6E4EC2EA6841}" destId="{9582F9BC-09A0-5F4A-81CB-63E5C3BFCA29}" srcOrd="0" destOrd="0" presId="urn:microsoft.com/office/officeart/2005/8/layout/hierarchy6"/>
    <dgm:cxn modelId="{04918090-3C8D-7248-9FF2-17A65B0A1244}" type="presOf" srcId="{CF9A0892-3C37-8346-BF68-4A35E5523651}" destId="{419083A4-EA03-1044-939C-3AE8E10970B2}" srcOrd="0" destOrd="0" presId="urn:microsoft.com/office/officeart/2005/8/layout/hierarchy6"/>
    <dgm:cxn modelId="{EB89C297-5D3E-7243-9CB2-178887B8895C}" type="presOf" srcId="{6AEAEB4B-D8C4-C241-AE3F-B6DF77E09628}" destId="{F6470846-BA0D-6F4F-A625-7A6E99F401D9}" srcOrd="0" destOrd="0" presId="urn:microsoft.com/office/officeart/2005/8/layout/hierarchy6"/>
    <dgm:cxn modelId="{2E56D89B-B72F-164F-9A6D-B43B1F2F22DC}" type="presOf" srcId="{A17B933D-C6D7-044A-920D-D3C0657FD8F0}" destId="{CDF2987E-1BA6-074C-8B29-3CA5C53EACA1}" srcOrd="0" destOrd="0" presId="urn:microsoft.com/office/officeart/2005/8/layout/hierarchy6"/>
    <dgm:cxn modelId="{D8EFC5A2-E6ED-7F49-8278-37AEF134B6ED}" srcId="{0D99860B-3A12-554B-92E3-6B4860864379}" destId="{173D7FB2-FB7A-A047-80F9-88C68E324ED1}" srcOrd="1" destOrd="0" parTransId="{08BC178F-A2C3-9D4E-BD96-C1247FE9F4B1}" sibTransId="{2257EEB9-E95E-4745-B40B-A7EFA1516232}"/>
    <dgm:cxn modelId="{E7F4EFB7-9E83-C74A-B956-B2250D960DD7}" type="presOf" srcId="{A88A83B3-8CB6-9E4B-81E5-10A8B192CA40}" destId="{12DAD903-0FD1-7D4E-9747-1BA80081C699}" srcOrd="0" destOrd="0" presId="urn:microsoft.com/office/officeart/2005/8/layout/hierarchy6"/>
    <dgm:cxn modelId="{8B7AB0BE-40EE-4B42-AB82-49E72D844477}" srcId="{0D99860B-3A12-554B-92E3-6B4860864379}" destId="{A88A83B3-8CB6-9E4B-81E5-10A8B192CA40}" srcOrd="2" destOrd="0" parTransId="{28436682-48AE-6A47-AAF4-96868220D1C0}" sibTransId="{1D4D1A0A-4B2F-1C42-B54F-627C90240FC2}"/>
    <dgm:cxn modelId="{6C55B0C0-C161-EE48-9BF5-FB3F21279CE8}" type="presOf" srcId="{0D99860B-3A12-554B-92E3-6B4860864379}" destId="{D82C1D6B-FEBC-3E40-A76F-43EE9D7ACEBA}" srcOrd="0" destOrd="0" presId="urn:microsoft.com/office/officeart/2005/8/layout/hierarchy6"/>
    <dgm:cxn modelId="{FA2D68C3-8022-F84B-B12C-4D7D61B4BCAC}" type="presOf" srcId="{28436682-48AE-6A47-AAF4-96868220D1C0}" destId="{07E6D490-263E-A945-B61B-DF462724206E}" srcOrd="0" destOrd="0" presId="urn:microsoft.com/office/officeart/2005/8/layout/hierarchy6"/>
    <dgm:cxn modelId="{1AF234CB-C1CB-2A4F-A95B-9C816D436345}" type="presOf" srcId="{173D7FB2-FB7A-A047-80F9-88C68E324ED1}" destId="{3659A9DF-8072-4F45-BA3A-48A2FB50C298}" srcOrd="0" destOrd="0" presId="urn:microsoft.com/office/officeart/2005/8/layout/hierarchy6"/>
    <dgm:cxn modelId="{782A7DCF-3949-4444-AB8A-6A2B2F15B5CC}" type="presOf" srcId="{08BC178F-A2C3-9D4E-BD96-C1247FE9F4B1}" destId="{F59CD57D-0805-6744-9B62-052710DF796D}" srcOrd="0" destOrd="0" presId="urn:microsoft.com/office/officeart/2005/8/layout/hierarchy6"/>
    <dgm:cxn modelId="{3734BFF1-700E-E047-80DD-0B1196D4D6CE}" type="presOf" srcId="{5557F140-5E1F-4A44-9130-1F68D5B70867}" destId="{2D471DE4-14F5-854D-8C1B-44688450E3CD}" srcOrd="0" destOrd="0" presId="urn:microsoft.com/office/officeart/2005/8/layout/hierarchy6"/>
    <dgm:cxn modelId="{F0BDE8AA-8932-C544-AC6E-F588AC7C4DE4}" type="presParOf" srcId="{2D471DE4-14F5-854D-8C1B-44688450E3CD}" destId="{EA44D1E0-4A1B-BC4A-B13B-CAF387C7A8AD}" srcOrd="0" destOrd="0" presId="urn:microsoft.com/office/officeart/2005/8/layout/hierarchy6"/>
    <dgm:cxn modelId="{5304D554-FC84-D54C-921F-1B197F19AB98}" type="presParOf" srcId="{EA44D1E0-4A1B-BC4A-B13B-CAF387C7A8AD}" destId="{738A705E-C5E5-B344-95F8-91CADF64EB13}" srcOrd="0" destOrd="0" presId="urn:microsoft.com/office/officeart/2005/8/layout/hierarchy6"/>
    <dgm:cxn modelId="{B177BE87-4916-5643-A9C0-D5B1A2012AAA}" type="presParOf" srcId="{738A705E-C5E5-B344-95F8-91CADF64EB13}" destId="{0CF2BA5A-FD4B-1E49-9F00-F0041F72A522}" srcOrd="0" destOrd="0" presId="urn:microsoft.com/office/officeart/2005/8/layout/hierarchy6"/>
    <dgm:cxn modelId="{8175EF61-2B6A-9043-A7CF-70A112930DA3}" type="presParOf" srcId="{0CF2BA5A-FD4B-1E49-9F00-F0041F72A522}" destId="{D82C1D6B-FEBC-3E40-A76F-43EE9D7ACEBA}" srcOrd="0" destOrd="0" presId="urn:microsoft.com/office/officeart/2005/8/layout/hierarchy6"/>
    <dgm:cxn modelId="{342E63CA-76EA-9E4A-8E9D-2569961BB14B}" type="presParOf" srcId="{0CF2BA5A-FD4B-1E49-9F00-F0041F72A522}" destId="{C2FB713F-1ECF-4C4E-84E9-5C90D087EE10}" srcOrd="1" destOrd="0" presId="urn:microsoft.com/office/officeart/2005/8/layout/hierarchy6"/>
    <dgm:cxn modelId="{6E933B95-5AF3-8641-B55F-C961587866C6}" type="presParOf" srcId="{C2FB713F-1ECF-4C4E-84E9-5C90D087EE10}" destId="{1FFB8815-67CE-384B-86DA-454FC6760F45}" srcOrd="0" destOrd="0" presId="urn:microsoft.com/office/officeart/2005/8/layout/hierarchy6"/>
    <dgm:cxn modelId="{EBB38122-7377-7B44-9239-3EC0710C68DD}" type="presParOf" srcId="{C2FB713F-1ECF-4C4E-84E9-5C90D087EE10}" destId="{21985FE6-6A0E-CF4E-B01A-F7723D1EB8D1}" srcOrd="1" destOrd="0" presId="urn:microsoft.com/office/officeart/2005/8/layout/hierarchy6"/>
    <dgm:cxn modelId="{2142C799-BB92-A44E-843C-E090AAEC46E8}" type="presParOf" srcId="{21985FE6-6A0E-CF4E-B01A-F7723D1EB8D1}" destId="{419083A4-EA03-1044-939C-3AE8E10970B2}" srcOrd="0" destOrd="0" presId="urn:microsoft.com/office/officeart/2005/8/layout/hierarchy6"/>
    <dgm:cxn modelId="{17A4F3DF-00C9-0646-ABE8-E0AA55446369}" type="presParOf" srcId="{21985FE6-6A0E-CF4E-B01A-F7723D1EB8D1}" destId="{5FEC2882-3D60-9243-8692-E15172D5F7B5}" srcOrd="1" destOrd="0" presId="urn:microsoft.com/office/officeart/2005/8/layout/hierarchy6"/>
    <dgm:cxn modelId="{66766FE2-13E3-0F47-96E7-B49E1F233CDB}" type="presParOf" srcId="{C2FB713F-1ECF-4C4E-84E9-5C90D087EE10}" destId="{F59CD57D-0805-6744-9B62-052710DF796D}" srcOrd="2" destOrd="0" presId="urn:microsoft.com/office/officeart/2005/8/layout/hierarchy6"/>
    <dgm:cxn modelId="{3A30C32E-7A5B-2F45-AAFD-3F2D3C082229}" type="presParOf" srcId="{C2FB713F-1ECF-4C4E-84E9-5C90D087EE10}" destId="{A8435B95-7A7B-264B-97E5-36D8D429CE7B}" srcOrd="3" destOrd="0" presId="urn:microsoft.com/office/officeart/2005/8/layout/hierarchy6"/>
    <dgm:cxn modelId="{934B1514-5300-2A4B-890F-B61CB4F72FD7}" type="presParOf" srcId="{A8435B95-7A7B-264B-97E5-36D8D429CE7B}" destId="{3659A9DF-8072-4F45-BA3A-48A2FB50C298}" srcOrd="0" destOrd="0" presId="urn:microsoft.com/office/officeart/2005/8/layout/hierarchy6"/>
    <dgm:cxn modelId="{025974B8-5AF3-C341-80E2-9F2BB22FE940}" type="presParOf" srcId="{A8435B95-7A7B-264B-97E5-36D8D429CE7B}" destId="{7399B527-AAEC-384D-BC4C-EB93BE08C294}" srcOrd="1" destOrd="0" presId="urn:microsoft.com/office/officeart/2005/8/layout/hierarchy6"/>
    <dgm:cxn modelId="{3A25A017-2A37-0348-8271-56584C30BB16}" type="presParOf" srcId="{7399B527-AAEC-384D-BC4C-EB93BE08C294}" destId="{CDF2987E-1BA6-074C-8B29-3CA5C53EACA1}" srcOrd="0" destOrd="0" presId="urn:microsoft.com/office/officeart/2005/8/layout/hierarchy6"/>
    <dgm:cxn modelId="{B354EE65-C59E-554D-8AFC-C7EF801ADC89}" type="presParOf" srcId="{7399B527-AAEC-384D-BC4C-EB93BE08C294}" destId="{9AB6EB10-91E8-AE44-9464-2A06D3491417}" srcOrd="1" destOrd="0" presId="urn:microsoft.com/office/officeart/2005/8/layout/hierarchy6"/>
    <dgm:cxn modelId="{23A41FAD-7C90-434D-AD0F-77F9B24A785E}" type="presParOf" srcId="{9AB6EB10-91E8-AE44-9464-2A06D3491417}" destId="{FE6F6DA1-B741-C54E-9015-B876E6D69595}" srcOrd="0" destOrd="0" presId="urn:microsoft.com/office/officeart/2005/8/layout/hierarchy6"/>
    <dgm:cxn modelId="{B613E44E-9C1B-D74E-B046-FCE9BE969246}" type="presParOf" srcId="{9AB6EB10-91E8-AE44-9464-2A06D3491417}" destId="{F815746C-5B9D-BE44-864D-C0A318DD14E0}" srcOrd="1" destOrd="0" presId="urn:microsoft.com/office/officeart/2005/8/layout/hierarchy6"/>
    <dgm:cxn modelId="{68506584-A2D9-CF42-91EB-695F843615C8}" type="presParOf" srcId="{7399B527-AAEC-384D-BC4C-EB93BE08C294}" destId="{9582F9BC-09A0-5F4A-81CB-63E5C3BFCA29}" srcOrd="2" destOrd="0" presId="urn:microsoft.com/office/officeart/2005/8/layout/hierarchy6"/>
    <dgm:cxn modelId="{A282D0B2-2DCD-AA49-94C6-8C5A26ED0D32}" type="presParOf" srcId="{7399B527-AAEC-384D-BC4C-EB93BE08C294}" destId="{89637F89-FE23-7E44-9044-38777C6DD148}" srcOrd="3" destOrd="0" presId="urn:microsoft.com/office/officeart/2005/8/layout/hierarchy6"/>
    <dgm:cxn modelId="{0C025640-F4CE-044D-BAF4-C370014692F7}" type="presParOf" srcId="{89637F89-FE23-7E44-9044-38777C6DD148}" destId="{F6470846-BA0D-6F4F-A625-7A6E99F401D9}" srcOrd="0" destOrd="0" presId="urn:microsoft.com/office/officeart/2005/8/layout/hierarchy6"/>
    <dgm:cxn modelId="{F8D6E59F-3F27-794D-8C03-F397C8ECB741}" type="presParOf" srcId="{89637F89-FE23-7E44-9044-38777C6DD148}" destId="{235C0C3B-E833-DA44-9552-E1398A7609B8}" srcOrd="1" destOrd="0" presId="urn:microsoft.com/office/officeart/2005/8/layout/hierarchy6"/>
    <dgm:cxn modelId="{B306BD73-2232-F44A-A57F-1596CB0B776A}" type="presParOf" srcId="{C2FB713F-1ECF-4C4E-84E9-5C90D087EE10}" destId="{07E6D490-263E-A945-B61B-DF462724206E}" srcOrd="4" destOrd="0" presId="urn:microsoft.com/office/officeart/2005/8/layout/hierarchy6"/>
    <dgm:cxn modelId="{B51A1D37-31EE-7D44-9B69-B2AA07D658AB}" type="presParOf" srcId="{C2FB713F-1ECF-4C4E-84E9-5C90D087EE10}" destId="{65740E9B-84A2-C841-B23E-197777EF0E39}" srcOrd="5" destOrd="0" presId="urn:microsoft.com/office/officeart/2005/8/layout/hierarchy6"/>
    <dgm:cxn modelId="{96BCAE39-BDF1-4249-BBAF-BE56AA16D6AF}" type="presParOf" srcId="{65740E9B-84A2-C841-B23E-197777EF0E39}" destId="{12DAD903-0FD1-7D4E-9747-1BA80081C699}" srcOrd="0" destOrd="0" presId="urn:microsoft.com/office/officeart/2005/8/layout/hierarchy6"/>
    <dgm:cxn modelId="{717EF33A-79DA-7148-9E38-520AA1CADF83}" type="presParOf" srcId="{65740E9B-84A2-C841-B23E-197777EF0E39}" destId="{6A0032BC-7E4E-CD4D-9AB9-67174D87B029}" srcOrd="1" destOrd="0" presId="urn:microsoft.com/office/officeart/2005/8/layout/hierarchy6"/>
    <dgm:cxn modelId="{B083234C-E0D4-8545-BD40-3A3EDC19F255}" type="presParOf" srcId="{2D471DE4-14F5-854D-8C1B-44688450E3CD}" destId="{F9CAF2AA-5538-9942-B3EE-982047A2CFB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a:solidFill>
                <a:schemeClr val="tx1"/>
              </a:solidFill>
            </a:rPr>
            <a:t>Central to the problem of authenticated key exchange are two issues:</a:t>
          </a: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a:solidFill>
                <a:schemeClr val="tx1"/>
              </a:solidFill>
            </a:rPr>
            <a:t>    </a:t>
          </a:r>
          <a:r>
            <a:rPr lang="en-US" sz="1400" b="1" dirty="0">
              <a:solidFill>
                <a:schemeClr val="tx2"/>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a:solidFill>
                <a:schemeClr val="tx1"/>
              </a:solidFill>
            </a:rPr>
            <a:t>   </a:t>
          </a:r>
          <a:r>
            <a:rPr lang="en-US" sz="1400" b="1" dirty="0">
              <a:solidFill>
                <a:schemeClr val="tx2"/>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a:solidFill>
                <a:schemeClr val="tx1"/>
              </a:solidFill>
            </a:rPr>
            <a:t>Such replays could allow an opponent to:</a:t>
          </a: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a:solidFill>
                <a:schemeClr val="tx1"/>
              </a:solidFill>
            </a:rPr>
            <a:t>successfully impersonate another party</a:t>
          </a: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a:solidFill>
                <a:schemeClr val="tx1"/>
              </a:solidFill>
            </a:rPr>
            <a:t>disrupt operations by presenting parties with messages that appear genuine but are not </a:t>
          </a: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a:solidFill>
                <a:schemeClr val="tx1"/>
              </a:solidFill>
            </a:rPr>
            <a:t>compromise a session key</a:t>
          </a: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pt>
    <dgm:pt modelId="{BA479F05-35E1-104C-985F-17DE1C0AF79D}" type="pres">
      <dgm:prSet presAssocID="{42A1BA9C-61D5-EE4E-B529-680C2C0B779B}" presName="centerShape" presStyleLbl="node0" presStyleIdx="0" presStyleCnt="1" custScaleX="160935" custScaleY="132158" custLinFactNeighborX="12281" custLinFactNeighborY="-55642"/>
      <dgm:spPr/>
    </dgm:pt>
    <dgm:pt modelId="{C5F88DEF-6D6F-DD47-8C6B-04D781FB85C0}" type="pres">
      <dgm:prSet presAssocID="{0586B7DB-B08F-144C-AFC0-8CE70498859B}" presName="Name9" presStyleLbl="parChTrans1D2" presStyleIdx="0" presStyleCnt="2"/>
      <dgm:spPr/>
    </dgm:pt>
    <dgm:pt modelId="{FE5389AA-5C69-EF4D-982D-E9B2B28EC4E9}" type="pres">
      <dgm:prSet presAssocID="{0586B7DB-B08F-144C-AFC0-8CE70498859B}" presName="connTx" presStyleLbl="parChTrans1D2" presStyleIdx="0" presStyleCnt="2"/>
      <dgm:spPr/>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pt>
    <dgm:pt modelId="{6EC2EFFE-BCDF-F34D-8AA4-23E20C4141B4}" type="pres">
      <dgm:prSet presAssocID="{F28F2FD2-9D75-824D-B1B1-46A5B8F72073}" presName="Name9" presStyleLbl="parChTrans1D2" presStyleIdx="1" presStyleCnt="2"/>
      <dgm:spPr/>
    </dgm:pt>
    <dgm:pt modelId="{C982EF0F-6937-D540-9880-86A5F423B5B7}" type="pres">
      <dgm:prSet presAssocID="{F28F2FD2-9D75-824D-B1B1-46A5B8F72073}" presName="connTx" presStyleLbl="parChTrans1D2" presStyleIdx="1" presStyleCnt="2"/>
      <dgm:spPr/>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pt>
  </dgm:ptLst>
  <dgm:cxnLst>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88FF4734-5ACB-F947-891D-F098500C7BBA}" srcId="{06714EF4-CA95-674C-B562-A6747446DB60}" destId="{526A5C87-2C16-F74A-99BD-EF7191FA9CC8}" srcOrd="2" destOrd="0" parTransId="{34746B26-86A4-9C40-A5F0-365F128D1680}" sibTransId="{A9EA7635-6DAD-8F43-A496-BA4289B34AB6}"/>
    <dgm:cxn modelId="{0A149A44-AC62-884D-B8FB-AA13BCB05445}" type="presOf" srcId="{A214BCE4-B8A3-8E40-9F7F-863AAB46267A}" destId="{E03A69F7-1AF4-9643-A17D-2DB9030ECD8C}" srcOrd="0" destOrd="1" presId="urn:microsoft.com/office/officeart/2005/8/layout/radial1"/>
    <dgm:cxn modelId="{4DDEEE47-168C-6245-AEDF-B29457EA162E}" type="presOf" srcId="{B997280A-9C03-234D-AFD4-0066649F1085}" destId="{E03A69F7-1AF4-9643-A17D-2DB9030ECD8C}"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08BE3158-61B8-794F-AD6D-02AEDC1011EF}" type="presOf" srcId="{526A5C87-2C16-F74A-99BD-EF7191FA9CC8}" destId="{E03A69F7-1AF4-9643-A17D-2DB9030ECD8C}" srcOrd="0" destOrd="5" presId="urn:microsoft.com/office/officeart/2005/8/layout/radial1"/>
    <dgm:cxn modelId="{8F82246A-9E05-C749-8600-2F8BF00FAC29}" type="presOf" srcId="{0586B7DB-B08F-144C-AFC0-8CE70498859B}" destId="{C5F88DEF-6D6F-DD47-8C6B-04D781FB85C0}" srcOrd="0" destOrd="0" presId="urn:microsoft.com/office/officeart/2005/8/layout/radial1"/>
    <dgm:cxn modelId="{040C096B-00AF-8D41-82AD-BE9047EEE0FB}" type="presOf" srcId="{BC6F485A-354F-7B40-B99B-ED35E7B7A921}" destId="{466CC06D-AEEB-A447-B59B-2F72AA20D107}" srcOrd="0" destOrd="1" presId="urn:microsoft.com/office/officeart/2005/8/layout/radial1"/>
    <dgm:cxn modelId="{66272D6C-B3D7-8A44-BA30-561D66AE9B4E}" type="presOf" srcId="{F28F2FD2-9D75-824D-B1B1-46A5B8F72073}" destId="{6EC2EFFE-BCDF-F34D-8AA4-23E20C4141B4}" srcOrd="0" destOrd="0" presId="urn:microsoft.com/office/officeart/2005/8/layout/radial1"/>
    <dgm:cxn modelId="{6730CD73-499B-434D-84BA-3B5C1F3C00A1}" srcId="{4A2A9FE5-F034-EF49-9E33-E67A70529487}" destId="{42A1BA9C-61D5-EE4E-B529-680C2C0B779B}" srcOrd="0" destOrd="0" parTransId="{52565F00-D9E7-6E49-9102-3499B88A60C3}" sibTransId="{344A0ED5-1AFB-464A-9400-C217B0375C89}"/>
    <dgm:cxn modelId="{8C61ED74-96A8-3443-B408-873B675C42E3}" type="presOf" srcId="{51F52CBF-0616-9F49-81AB-6DDEE3864DED}" destId="{E03A69F7-1AF4-9643-A17D-2DB9030ECD8C}" srcOrd="0" destOrd="3" presId="urn:microsoft.com/office/officeart/2005/8/layout/radial1"/>
    <dgm:cxn modelId="{BF841177-AC03-3D4A-8061-AEA69A44DA60}" type="presOf" srcId="{42A1BA9C-61D5-EE4E-B529-680C2C0B779B}" destId="{BA479F05-35E1-104C-985F-17DE1C0AF79D}" srcOrd="0" destOrd="0" presId="urn:microsoft.com/office/officeart/2005/8/layout/radial1"/>
    <dgm:cxn modelId="{FE079683-041C-6844-845D-0359713151DA}" type="presOf" srcId="{E376A5E1-9AA9-8E44-9670-91AB4AEDB761}" destId="{466CC06D-AEEB-A447-B59B-2F72AA20D107}" srcOrd="0" destOrd="2" presId="urn:microsoft.com/office/officeart/2005/8/layout/radial1"/>
    <dgm:cxn modelId="{FE9945A1-B1D4-A447-B2D4-80CB9FF16139}" srcId="{42A1BA9C-61D5-EE4E-B529-680C2C0B779B}" destId="{B997280A-9C03-234D-AFD4-0066649F1085}" srcOrd="1" destOrd="0" parTransId="{F28F2FD2-9D75-824D-B1B1-46A5B8F72073}" sibTransId="{54A4C9ED-BDB1-9B49-B1DC-51E76CEA5A15}"/>
    <dgm:cxn modelId="{D8F2EBA2-C5D2-1E47-8BF1-214994E919BA}" type="presOf" srcId="{3BAF8808-04CC-194E-8041-C326228082DC}" destId="{E03A69F7-1AF4-9643-A17D-2DB9030ECD8C}" srcOrd="0" destOrd="4" presId="urn:microsoft.com/office/officeart/2005/8/layout/radial1"/>
    <dgm:cxn modelId="{A2814AAA-CB49-0A4E-9641-E0A63280A697}" type="presOf" srcId="{187C03DD-AB0B-3747-BA07-2D987064DC1D}" destId="{466CC06D-AEEB-A447-B59B-2F72AA20D107}" srcOrd="0" destOrd="0" presId="urn:microsoft.com/office/officeart/2005/8/layout/radial1"/>
    <dgm:cxn modelId="{98E142B4-8D9F-2F4A-B8C2-D19F53CA72A5}" srcId="{B997280A-9C03-234D-AFD4-0066649F1085}" destId="{06714EF4-CA95-674C-B562-A6747446DB60}" srcOrd="1" destOrd="0" parTransId="{B305F661-85E2-C14C-8D46-E486C3404ED5}" sibTransId="{9FF60BA3-513D-0441-9E82-F889EFE039D6}"/>
    <dgm:cxn modelId="{A2F83DB5-ABE1-4F4C-8416-76D1FA08C686}" srcId="{187C03DD-AB0B-3747-BA07-2D987064DC1D}" destId="{E376A5E1-9AA9-8E44-9670-91AB4AEDB761}" srcOrd="1" destOrd="0" parTransId="{BD985E6A-32EB-0344-9A1A-B74803B7BFE5}" sibTransId="{D57CBA84-8AA5-9A4B-B0ED-283ABD207352}"/>
    <dgm:cxn modelId="{E4C04CC4-C103-7D42-8347-EF0F48651B8A}" srcId="{06714EF4-CA95-674C-B562-A6747446DB60}" destId="{51F52CBF-0616-9F49-81AB-6DDEE3864DED}" srcOrd="0" destOrd="0" parTransId="{7B0F4674-5FA1-D345-B335-CF507E4203BE}" sibTransId="{F0E53439-23F9-E44B-B348-127D4AFDA653}"/>
    <dgm:cxn modelId="{6EC288C5-0B77-B649-ADAB-F58AA1721FD8}" srcId="{42A1BA9C-61D5-EE4E-B529-680C2C0B779B}" destId="{187C03DD-AB0B-3747-BA07-2D987064DC1D}" srcOrd="0" destOrd="0" parTransId="{0586B7DB-B08F-144C-AFC0-8CE70498859B}" sibTransId="{5B1CAE48-BC08-CB42-B02F-A84F6F813BD2}"/>
    <dgm:cxn modelId="{AEB737CF-C9E9-2F4B-BD06-7E20BB070F6E}" type="presOf" srcId="{F28F2FD2-9D75-824D-B1B1-46A5B8F72073}" destId="{C982EF0F-6937-D540-9880-86A5F423B5B7}" srcOrd="1" destOrd="0" presId="urn:microsoft.com/office/officeart/2005/8/layout/radial1"/>
    <dgm:cxn modelId="{E01C6ED9-7882-7040-AC84-919CA8AA44C1}" srcId="{B997280A-9C03-234D-AFD4-0066649F1085}" destId="{A214BCE4-B8A3-8E40-9F7F-863AAB46267A}" srcOrd="0" destOrd="0" parTransId="{26989117-9653-3B47-8203-E41ADD7B6C6B}" sibTransId="{60175D9F-E6C6-7C40-9064-C1F3F69AD9F6}"/>
    <dgm:cxn modelId="{A304B2EA-067F-604A-A946-156503FE587B}" type="presOf" srcId="{06714EF4-CA95-674C-B562-A6747446DB60}" destId="{E03A69F7-1AF4-9643-A17D-2DB9030ECD8C}" srcOrd="0" destOrd="2"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a:effectLst>
                <a:outerShdw blurRad="38100" dist="38100" dir="2700000" algn="tl">
                  <a:srgbClr val="000000">
                    <a:alpha val="43137"/>
                  </a:srgbClr>
                </a:outerShdw>
              </a:effectLst>
            </a:rPr>
            <a:t>A two-level hierarchy of symmetric keys can be used to provide confidentiality for communication in a distributed environment</a:t>
          </a: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a:t>Strategy involves the use of a trusted key distribution center (KDC)</a:t>
          </a:r>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a:t>Each party shares a secret key, known as a master key, with the KDC</a:t>
          </a:r>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a:t>KDC is responsible for generating keys to be used for a short time over a connection between two parties and for distributing those keys using the master keys to protect the distribution</a:t>
          </a:r>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pt>
    <dgm:pt modelId="{944EFA6F-E7B0-1E42-AD4C-1993C04C163B}" type="pres">
      <dgm:prSet presAssocID="{5A576AF0-22C4-5B47-A5EA-762AF5228C29}" presName="desTx" presStyleLbl="alignAccFollowNode1" presStyleIdx="0" presStyleCnt="1">
        <dgm:presLayoutVars>
          <dgm:bulletEnabled val="1"/>
        </dgm:presLayoutVars>
      </dgm:prSet>
      <dgm:spPr/>
    </dgm:pt>
  </dgm:ptLst>
  <dgm:cxnLst>
    <dgm:cxn modelId="{0D51C812-9E1A-A94D-802B-4CD1BB04871F}" type="presOf" srcId="{4B0705A2-AC8B-2942-912B-81D1C98DCF56}" destId="{944EFA6F-E7B0-1E42-AD4C-1993C04C163B}" srcOrd="0" destOrd="2" presId="urn:microsoft.com/office/officeart/2005/8/layout/hList1"/>
    <dgm:cxn modelId="{CA991645-8E39-0B45-BAFB-4B721354AFD1}" srcId="{5A576AF0-22C4-5B47-A5EA-762AF5228C29}" destId="{4B0705A2-AC8B-2942-912B-81D1C98DCF56}" srcOrd="2" destOrd="0" parTransId="{D26BD8B9-3CDE-154E-8D3D-528B500A2145}" sibTransId="{F5C30E76-5067-1A4B-BB5A-CD45A66F1915}"/>
    <dgm:cxn modelId="{A59A404C-4B4A-C846-9F34-60AC92CBE704}" srcId="{5A576AF0-22C4-5B47-A5EA-762AF5228C29}" destId="{2E22C85B-FE1D-4C48-8BB2-F73D72C35045}" srcOrd="1" destOrd="0" parTransId="{76836154-F00D-7146-AFFA-0274EF744EA0}" sibTransId="{DD2A799E-9945-D64C-9251-7BCE7B6E2DB9}"/>
    <dgm:cxn modelId="{D13EA163-F6DC-C842-BD3E-FA51D9FFB031}" type="presOf" srcId="{B6796088-8339-534A-9BE7-7B08FCDF70CA}" destId="{944EFA6F-E7B0-1E42-AD4C-1993C04C163B}" srcOrd="0" destOrd="0" presId="urn:microsoft.com/office/officeart/2005/8/layout/hList1"/>
    <dgm:cxn modelId="{26D34C8C-D060-9540-9397-0E8DA33CB8E3}" type="presOf" srcId="{B2695EE7-84C4-0843-9048-38C1B2A3A4D5}" destId="{AACC8E35-879E-944F-8B4A-997AED723BC6}" srcOrd="0" destOrd="0" presId="urn:microsoft.com/office/officeart/2005/8/layout/hList1"/>
    <dgm:cxn modelId="{8946B6A0-B7A4-2741-A18F-B8C51F9FB6E7}" srcId="{B2695EE7-84C4-0843-9048-38C1B2A3A4D5}" destId="{5A576AF0-22C4-5B47-A5EA-762AF5228C29}" srcOrd="0" destOrd="0" parTransId="{3D403A25-71B9-D54C-B601-10A3683A2234}" sibTransId="{0B1D92B6-9547-F24B-AA0A-2B312962B1A5}"/>
    <dgm:cxn modelId="{97805ADD-29EF-9D4A-B281-FAD20DADA15B}" srcId="{5A576AF0-22C4-5B47-A5EA-762AF5228C29}" destId="{B6796088-8339-534A-9BE7-7B08FCDF70CA}" srcOrd="0" destOrd="0" parTransId="{2E03D444-417B-8741-987B-1655FB3FDD8F}" sibTransId="{B0B12461-88FF-CF47-94EE-710EFBBA84E0}"/>
    <dgm:cxn modelId="{3025E8E5-0F54-BC42-B4D9-997EC40C43AC}" type="presOf" srcId="{2E22C85B-FE1D-4C48-8BB2-F73D72C35045}" destId="{944EFA6F-E7B0-1E42-AD4C-1993C04C163B}" srcOrd="0" destOrd="1" presId="urn:microsoft.com/office/officeart/2005/8/layout/hList1"/>
    <dgm:cxn modelId="{AC3588FB-4AD7-AE41-9D51-312BAC5B6A81}" type="presOf" srcId="{5A576AF0-22C4-5B47-A5EA-762AF5228C29}" destId="{6BACF627-1098-DA4A-A340-1BC48F0EA257}" srcOrd="0" destOrd="0" presId="urn:microsoft.com/office/officeart/2005/8/layout/hList1"/>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1D314E-0251-5440-A789-6DEDF538C8E8}" type="doc">
      <dgm:prSet loTypeId="urn:microsoft.com/office/officeart/2005/8/layout/cycle4"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Secure</a:t>
          </a: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pt>
    <dgm:pt modelId="{C3A16878-C2E1-094C-8E0C-0BA80CFEBB92}" type="pres">
      <dgm:prSet presAssocID="{041D314E-0251-5440-A789-6DEDF538C8E8}" presName="child1Text" presStyleLbl="bgAcc1" presStyleIdx="0" presStyleCnt="4">
        <dgm:presLayoutVars>
          <dgm:bulletEnabled val="1"/>
        </dgm:presLayoutVars>
      </dgm:prSet>
      <dgm:spPr/>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pt>
    <dgm:pt modelId="{A0182CD2-BFBC-4544-A5E0-561B5A4C558E}" type="pres">
      <dgm:prSet presAssocID="{041D314E-0251-5440-A789-6DEDF538C8E8}" presName="child2Text" presStyleLbl="bgAcc1" presStyleIdx="1" presStyleCnt="4">
        <dgm:presLayoutVars>
          <dgm:bulletEnabled val="1"/>
        </dgm:presLayoutVars>
      </dgm:prSet>
      <dgm:spPr/>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pt>
    <dgm:pt modelId="{6B3C138F-670A-E146-B03A-B95239E9C71B}" type="pres">
      <dgm:prSet presAssocID="{041D314E-0251-5440-A789-6DEDF538C8E8}" presName="child3Text" presStyleLbl="bgAcc1" presStyleIdx="2" presStyleCnt="4">
        <dgm:presLayoutVars>
          <dgm:bulletEnabled val="1"/>
        </dgm:presLayoutVars>
      </dgm:prSet>
      <dgm:spPr/>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pt>
    <dgm:pt modelId="{22089728-1834-5B4D-854F-FB80528D5EE3}" type="pres">
      <dgm:prSet presAssocID="{041D314E-0251-5440-A789-6DEDF538C8E8}" presName="child4Text" presStyleLbl="bgAcc1" presStyleIdx="3" presStyleCnt="4">
        <dgm:presLayoutVars>
          <dgm:bulletEnabled val="1"/>
        </dgm:presLayoutVars>
      </dgm:prSet>
      <dgm:spPr/>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pt>
    <dgm:pt modelId="{176C77C4-D19F-344E-92DE-A6B9570BCA1F}" type="pres">
      <dgm:prSet presAssocID="{041D314E-0251-5440-A789-6DEDF538C8E8}" presName="quadrant2" presStyleLbl="node1" presStyleIdx="1" presStyleCnt="4">
        <dgm:presLayoutVars>
          <dgm:chMax val="1"/>
          <dgm:bulletEnabled val="1"/>
        </dgm:presLayoutVars>
      </dgm:prSet>
      <dgm:spPr/>
    </dgm:pt>
    <dgm:pt modelId="{CD66DE2C-51E6-DA44-B650-0AAB6A5FFEBD}" type="pres">
      <dgm:prSet presAssocID="{041D314E-0251-5440-A789-6DEDF538C8E8}" presName="quadrant3" presStyleLbl="node1" presStyleIdx="2" presStyleCnt="4">
        <dgm:presLayoutVars>
          <dgm:chMax val="1"/>
          <dgm:bulletEnabled val="1"/>
        </dgm:presLayoutVars>
      </dgm:prSet>
      <dgm:spPr/>
    </dgm:pt>
    <dgm:pt modelId="{43309631-90F4-5C48-AC3B-79C7995F6171}" type="pres">
      <dgm:prSet presAssocID="{041D314E-0251-5440-A789-6DEDF538C8E8}" presName="quadrant4" presStyleLbl="node1" presStyleIdx="3" presStyleCnt="4">
        <dgm:presLayoutVars>
          <dgm:chMax val="1"/>
          <dgm:bulletEnabled val="1"/>
        </dgm:presLayoutVars>
      </dgm:prSet>
      <dgm:spPr/>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40DD7A0E-D2E0-0D49-983F-5EBE5AE57941}" srcId="{041D314E-0251-5440-A789-6DEDF538C8E8}" destId="{28189915-DC50-1B43-B372-DE06253BC436}" srcOrd="0" destOrd="0" parTransId="{E8A978E7-C890-9D46-B7B0-5F667006133A}" sibTransId="{EE8B39CA-5D29-284A-A772-2F84BEF312D7}"/>
    <dgm:cxn modelId="{96640135-466F-B740-B924-4EA9AD6C42EF}" srcId="{38B7F4B3-9C61-5E48-A4B7-DCE9451201A1}" destId="{C5127C40-8506-AF4A-B961-5CF16618ED85}" srcOrd="0" destOrd="0" parTransId="{9664B762-F0DF-0249-911C-AE17894A7D23}" sibTransId="{4A3ECD78-642C-3D4E-909A-2EB0116F6D5D}"/>
    <dgm:cxn modelId="{1180323B-DABE-D044-84E3-7E5245AD81CD}" type="presOf" srcId="{457A7C48-34E0-6444-B066-CB9D63B15F43}" destId="{22089728-1834-5B4D-854F-FB80528D5EE3}" srcOrd="1" destOrd="0" presId="urn:microsoft.com/office/officeart/2005/8/layout/cycle4"/>
    <dgm:cxn modelId="{01B0393E-3A54-EA4C-A9DD-6E13A8755D25}" type="presOf" srcId="{C9C083F8-4FA1-BD42-BEF2-804688AA49E8}" destId="{678481E7-AAD5-6844-8B64-9B07D4588FD2}" srcOrd="0" destOrd="0" presId="urn:microsoft.com/office/officeart/2005/8/layout/cycle4"/>
    <dgm:cxn modelId="{1AF38A43-F697-2C46-B0F5-AE6BD5EA638B}" srcId="{28189915-DC50-1B43-B372-DE06253BC436}" destId="{D30B1E56-A663-994D-AF31-BFEF253F07E2}" srcOrd="0" destOrd="0" parTransId="{7BD3D1CA-7B7D-DE44-912C-F9E69782DC8A}" sibTransId="{D0AEBA64-B289-5F4D-8416-8520F096037E}"/>
    <dgm:cxn modelId="{A7FCAF46-57AB-4646-9DB9-B2B3979462E2}" type="presOf" srcId="{C9C083F8-4FA1-BD42-BEF2-804688AA49E8}" destId="{A0182CD2-BFBC-4544-A5E0-561B5A4C558E}" srcOrd="1" destOrd="0" presId="urn:microsoft.com/office/officeart/2005/8/layout/cycle4"/>
    <dgm:cxn modelId="{56E79450-405C-2343-82D6-D85BC1B8EA9B}" type="presOf" srcId="{28189915-DC50-1B43-B372-DE06253BC436}" destId="{30BF6143-F679-FC45-862B-950623B33DDB}" srcOrd="0" destOrd="0" presId="urn:microsoft.com/office/officeart/2005/8/layout/cycle4"/>
    <dgm:cxn modelId="{1CE18D53-7D8B-E442-AFA6-FF86663957A5}" srcId="{041D314E-0251-5440-A789-6DEDF538C8E8}" destId="{740BAE34-107D-474B-9164-E174764560DA}" srcOrd="3" destOrd="0" parTransId="{C310D8ED-0E42-9E4B-8777-449CE2D8F5E3}" sibTransId="{E9D71ECA-B515-DA46-B66A-49591A4555FE}"/>
    <dgm:cxn modelId="{FE5A9C65-05DC-3E49-8F3B-6D76DFE41E02}" srcId="{041D314E-0251-5440-A789-6DEDF538C8E8}" destId="{38B7F4B3-9C61-5E48-A4B7-DCE9451201A1}" srcOrd="2" destOrd="0" parTransId="{F8385B08-AE9A-B44E-8C56-1804D4664763}" sibTransId="{DDE29AE3-4DD1-B647-B69D-D269A69110FF}"/>
    <dgm:cxn modelId="{F36E7987-3087-3642-96F7-2094FBE62936}" type="presOf" srcId="{C5127C40-8506-AF4A-B961-5CF16618ED85}" destId="{F9E2930D-2408-6E41-BDE9-CEE15F869892}" srcOrd="0" destOrd="0" presId="urn:microsoft.com/office/officeart/2005/8/layout/cycle4"/>
    <dgm:cxn modelId="{AF949A90-CB27-E348-ABBC-6AAA8BC2C715}" type="presOf" srcId="{457A7C48-34E0-6444-B066-CB9D63B15F43}" destId="{BB581DDD-03D3-B749-B719-7B9A755EE59A}" srcOrd="0" destOrd="0" presId="urn:microsoft.com/office/officeart/2005/8/layout/cycle4"/>
    <dgm:cxn modelId="{0E7E7FA2-98DB-C341-AC0D-CB7CF8025F76}" srcId="{740BAE34-107D-474B-9164-E174764560DA}" destId="{457A7C48-34E0-6444-B066-CB9D63B15F43}" srcOrd="0" destOrd="0" parTransId="{D517B6BB-30B4-A84E-9B91-554CD58131E0}" sibTransId="{79A919A8-B016-4B40-9C4D-FF8646B3BF6B}"/>
    <dgm:cxn modelId="{E4488ABF-88CC-8E45-B958-6CDBC8D1C22A}" type="presOf" srcId="{38B7F4B3-9C61-5E48-A4B7-DCE9451201A1}" destId="{CD66DE2C-51E6-DA44-B650-0AAB6A5FFEBD}" srcOrd="0" destOrd="0" presId="urn:microsoft.com/office/officeart/2005/8/layout/cycle4"/>
    <dgm:cxn modelId="{A024A5CC-3C84-EF45-B8CE-7B40606D9C0E}" type="presOf" srcId="{D30B1E56-A663-994D-AF31-BFEF253F07E2}" destId="{F39C2C61-3299-114B-889B-970DB00EE6E5}" srcOrd="0" destOrd="0" presId="urn:microsoft.com/office/officeart/2005/8/layout/cycle4"/>
    <dgm:cxn modelId="{CD452BE8-A58D-E44F-B929-7147A4BFDE46}" srcId="{C5BBA010-CA24-A64E-9363-EAF0E65FF563}" destId="{C9C083F8-4FA1-BD42-BEF2-804688AA49E8}" srcOrd="0" destOrd="0" parTransId="{81F447AB-0723-1D41-97EE-7BC3B2818DB5}" sibTransId="{56AFD3E7-418F-AE45-85B4-E810FE7F0B25}"/>
    <dgm:cxn modelId="{A589E3E8-B02E-B94C-B7D7-9BCA1C32DD76}" type="presOf" srcId="{041D314E-0251-5440-A789-6DEDF538C8E8}" destId="{9D2686BE-0D14-8D48-AB6C-DB3C638FD4A6}" srcOrd="0" destOrd="0" presId="urn:microsoft.com/office/officeart/2005/8/layout/cycle4"/>
    <dgm:cxn modelId="{B1DE1EED-D435-5E46-AB6C-0546B4145848}" type="presOf" srcId="{C5127C40-8506-AF4A-B961-5CF16618ED85}" destId="{6B3C138F-670A-E146-B03A-B95239E9C71B}" srcOrd="1" destOrd="0" presId="urn:microsoft.com/office/officeart/2005/8/layout/cycle4"/>
    <dgm:cxn modelId="{BD974EF1-5572-2C40-8EF1-3D48F0E76A25}" type="presOf" srcId="{C5BBA010-CA24-A64E-9363-EAF0E65FF563}" destId="{176C77C4-D19F-344E-92DE-A6B9570BCA1F}" srcOrd="0" destOrd="0" presId="urn:microsoft.com/office/officeart/2005/8/layout/cycle4"/>
    <dgm:cxn modelId="{C0F0E8F3-C9C3-CB44-97FA-FCC1413DC92D}" type="presOf" srcId="{740BAE34-107D-474B-9164-E174764560DA}" destId="{43309631-90F4-5C48-AC3B-79C7995F6171}" srcOrd="0" destOrd="0" presId="urn:microsoft.com/office/officeart/2005/8/layout/cycle4"/>
    <dgm:cxn modelId="{9D1536F7-F5EA-EE42-8FB4-21359DAC517D}" type="presOf" srcId="{D30B1E56-A663-994D-AF31-BFEF253F07E2}" destId="{C3A16878-C2E1-094C-8E0C-0BA80CFEBB92}" srcOrd="1" destOrd="0" presId="urn:microsoft.com/office/officeart/2005/8/layout/cycle4"/>
    <dgm:cxn modelId="{753D81FF-3736-2A49-B2BA-368E77D3545F}" srcId="{041D314E-0251-5440-A789-6DEDF538C8E8}" destId="{C5BBA010-CA24-A64E-9363-EAF0E65FF563}" srcOrd="1" destOrd="0" parTransId="{7A1E641E-E58C-1949-93E4-826AF78418D6}" sibTransId="{4D94A457-03F9-1146-A18B-1F529525D0C8}"/>
    <dgm:cxn modelId="{DACC3F44-EFEB-7943-AC9D-34BDDA9CAF61}" type="presParOf" srcId="{9D2686BE-0D14-8D48-AB6C-DB3C638FD4A6}" destId="{7FC20CB2-222B-1C4F-90C2-921E94541499}" srcOrd="0" destOrd="0" presId="urn:microsoft.com/office/officeart/2005/8/layout/cycle4"/>
    <dgm:cxn modelId="{803C3CEA-4CF6-474E-87DD-3721C52030A8}" type="presParOf" srcId="{7FC20CB2-222B-1C4F-90C2-921E94541499}" destId="{21EDECC9-B523-C040-8B58-8C723ABBCEC8}" srcOrd="0" destOrd="0" presId="urn:microsoft.com/office/officeart/2005/8/layout/cycle4"/>
    <dgm:cxn modelId="{EDE201B3-55D9-6D46-83A9-18EE4B174E93}" type="presParOf" srcId="{21EDECC9-B523-C040-8B58-8C723ABBCEC8}" destId="{F39C2C61-3299-114B-889B-970DB00EE6E5}" srcOrd="0" destOrd="0" presId="urn:microsoft.com/office/officeart/2005/8/layout/cycle4"/>
    <dgm:cxn modelId="{448BF2E7-B526-C346-BC97-F462AD02A571}" type="presParOf" srcId="{21EDECC9-B523-C040-8B58-8C723ABBCEC8}" destId="{C3A16878-C2E1-094C-8E0C-0BA80CFEBB92}" srcOrd="1" destOrd="0" presId="urn:microsoft.com/office/officeart/2005/8/layout/cycle4"/>
    <dgm:cxn modelId="{D915940C-2132-464C-86E4-8DBC5BDBB75E}" type="presParOf" srcId="{7FC20CB2-222B-1C4F-90C2-921E94541499}" destId="{D74A22F2-F062-FC4E-96EF-1141BC2B7C63}" srcOrd="1" destOrd="0" presId="urn:microsoft.com/office/officeart/2005/8/layout/cycle4"/>
    <dgm:cxn modelId="{E2A7759A-32ED-1345-86B4-73F8809B4656}" type="presParOf" srcId="{D74A22F2-F062-FC4E-96EF-1141BC2B7C63}" destId="{678481E7-AAD5-6844-8B64-9B07D4588FD2}" srcOrd="0" destOrd="0" presId="urn:microsoft.com/office/officeart/2005/8/layout/cycle4"/>
    <dgm:cxn modelId="{7D2AFF79-374D-B643-9906-6BD4DFECC4A7}" type="presParOf" srcId="{D74A22F2-F062-FC4E-96EF-1141BC2B7C63}" destId="{A0182CD2-BFBC-4544-A5E0-561B5A4C558E}" srcOrd="1" destOrd="0" presId="urn:microsoft.com/office/officeart/2005/8/layout/cycle4"/>
    <dgm:cxn modelId="{3D5D6426-1217-5348-AFC8-430E0E672612}" type="presParOf" srcId="{7FC20CB2-222B-1C4F-90C2-921E94541499}" destId="{F9546F22-5479-714D-8AB9-9CDFE81F8701}" srcOrd="2" destOrd="0" presId="urn:microsoft.com/office/officeart/2005/8/layout/cycle4"/>
    <dgm:cxn modelId="{424FEFDC-6B8D-9647-B0E7-90D0CE7174E5}" type="presParOf" srcId="{F9546F22-5479-714D-8AB9-9CDFE81F8701}" destId="{F9E2930D-2408-6E41-BDE9-CEE15F869892}" srcOrd="0" destOrd="0" presId="urn:microsoft.com/office/officeart/2005/8/layout/cycle4"/>
    <dgm:cxn modelId="{062D2EA4-6090-C348-BB11-B9861F42F801}" type="presParOf" srcId="{F9546F22-5479-714D-8AB9-9CDFE81F8701}" destId="{6B3C138F-670A-E146-B03A-B95239E9C71B}" srcOrd="1" destOrd="0" presId="urn:microsoft.com/office/officeart/2005/8/layout/cycle4"/>
    <dgm:cxn modelId="{DC2A1A11-70FD-1944-891A-D0BD590D136F}" type="presParOf" srcId="{7FC20CB2-222B-1C4F-90C2-921E94541499}" destId="{53E82C5F-E308-D14F-B00E-F3D1D628293C}" srcOrd="3" destOrd="0" presId="urn:microsoft.com/office/officeart/2005/8/layout/cycle4"/>
    <dgm:cxn modelId="{E9A61EFC-703D-0143-8B1A-E31A041BC2C1}" type="presParOf" srcId="{53E82C5F-E308-D14F-B00E-F3D1D628293C}" destId="{BB581DDD-03D3-B749-B719-7B9A755EE59A}" srcOrd="0" destOrd="0" presId="urn:microsoft.com/office/officeart/2005/8/layout/cycle4"/>
    <dgm:cxn modelId="{DC4EA676-4F3B-504E-A2E1-CAED6902B5ED}" type="presParOf" srcId="{53E82C5F-E308-D14F-B00E-F3D1D628293C}" destId="{22089728-1834-5B4D-854F-FB80528D5EE3}" srcOrd="1" destOrd="0" presId="urn:microsoft.com/office/officeart/2005/8/layout/cycle4"/>
    <dgm:cxn modelId="{39874428-70E4-2B49-868B-CD5841049627}" type="presParOf" srcId="{7FC20CB2-222B-1C4F-90C2-921E94541499}" destId="{042B640E-140C-044D-8830-793761267E10}" srcOrd="4" destOrd="0" presId="urn:microsoft.com/office/officeart/2005/8/layout/cycle4"/>
    <dgm:cxn modelId="{3B513C4F-821F-DD4E-A3DB-03C4416DC8BF}" type="presParOf" srcId="{9D2686BE-0D14-8D48-AB6C-DB3C638FD4A6}" destId="{6ED0A6F7-F0FE-264B-96D9-7D7517DEA1FD}" srcOrd="1" destOrd="0" presId="urn:microsoft.com/office/officeart/2005/8/layout/cycle4"/>
    <dgm:cxn modelId="{32E89AA8-4317-7842-A9E6-7A64ECA92C7C}" type="presParOf" srcId="{6ED0A6F7-F0FE-264B-96D9-7D7517DEA1FD}" destId="{30BF6143-F679-FC45-862B-950623B33DDB}" srcOrd="0" destOrd="0" presId="urn:microsoft.com/office/officeart/2005/8/layout/cycle4"/>
    <dgm:cxn modelId="{4938B716-A879-BD42-8D9A-7B5FB3CFFCF7}" type="presParOf" srcId="{6ED0A6F7-F0FE-264B-96D9-7D7517DEA1FD}" destId="{176C77C4-D19F-344E-92DE-A6B9570BCA1F}" srcOrd="1" destOrd="0" presId="urn:microsoft.com/office/officeart/2005/8/layout/cycle4"/>
    <dgm:cxn modelId="{174FD141-94DB-CB4B-B847-3DB04372D4E2}" type="presParOf" srcId="{6ED0A6F7-F0FE-264B-96D9-7D7517DEA1FD}" destId="{CD66DE2C-51E6-DA44-B650-0AAB6A5FFEBD}" srcOrd="2" destOrd="0" presId="urn:microsoft.com/office/officeart/2005/8/layout/cycle4"/>
    <dgm:cxn modelId="{B98D4B4A-5129-D94F-8E98-E6E8E1734455}" type="presParOf" srcId="{6ED0A6F7-F0FE-264B-96D9-7D7517DEA1FD}" destId="{43309631-90F4-5C48-AC3B-79C7995F6171}" srcOrd="3" destOrd="0" presId="urn:microsoft.com/office/officeart/2005/8/layout/cycle4"/>
    <dgm:cxn modelId="{63728ECC-9884-B343-BE6A-40AA329A806E}" type="presParOf" srcId="{6ED0A6F7-F0FE-264B-96D9-7D7517DEA1FD}" destId="{167AC9B9-0A5F-7A4D-8A40-F3518272D444}" srcOrd="4" destOrd="0" presId="urn:microsoft.com/office/officeart/2005/8/layout/cycle4"/>
    <dgm:cxn modelId="{E764C5ED-B328-F94C-947E-3DEBF35CFA89}" type="presParOf" srcId="{9D2686BE-0D14-8D48-AB6C-DB3C638FD4A6}" destId="{4658959C-5910-6E41-8A61-66FC67E316B9}" srcOrd="2" destOrd="0" presId="urn:microsoft.com/office/officeart/2005/8/layout/cycle4"/>
    <dgm:cxn modelId="{CD68C36E-B006-C24B-BA47-AE57CC2DDBAA}" type="presParOf" srcId="{9D2686BE-0D14-8D48-AB6C-DB3C638FD4A6}" destId="{5BF39C05-9EB6-C449-8E03-B8081DC74E1B}"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a:t>The lifetime associated with the ticket-granting ticket creates a problem:</a:t>
          </a:r>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a:t>If the lifetime is very short (e.g., minutes), the user will be repeatedly asked for a password</a:t>
          </a:r>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a:t>If the lifetime is long (e.g., hours), then an opponent has a greater opportunity for replay</a:t>
          </a:r>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a:t>A network service (the TGS or an application service) must be able to prove that the person using a ticket is the same person to whom that ticket was issued</a:t>
          </a:r>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a:t>Servers need to authenticate themselves to users</a:t>
          </a:r>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pt>
    <dgm:pt modelId="{04A72C80-79E1-9747-8ACB-8CE8513ACE10}" type="pres">
      <dgm:prSet presAssocID="{3672DF23-F199-2149-9AB4-69635547123E}" presName="node" presStyleLbl="node1" presStyleIdx="0" presStyleCnt="3">
        <dgm:presLayoutVars>
          <dgm:bulletEnabled val="1"/>
        </dgm:presLayoutVars>
      </dgm:prSet>
      <dgm:spPr/>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pt>
  </dgm:ptLst>
  <dgm:cxnLst>
    <dgm:cxn modelId="{26A65111-B01A-154D-85D8-DB21DB6E7DED}" type="presOf" srcId="{E2895215-EA12-3F47-A705-23AAD92BB288}" destId="{B6DBDB78-E2A3-A547-B8ED-C868FC012DCE}" srcOrd="0" destOrd="0" presId="urn:microsoft.com/office/officeart/2005/8/layout/default"/>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
    <dgm:cxn modelId="{BC074159-A716-C241-AE9A-D24E2C8D32E1}" srcId="{3672DF23-F199-2149-9AB4-69635547123E}" destId="{8F29D48A-2FC2-D34F-96B0-638BC697EFB5}" srcOrd="1" destOrd="0" parTransId="{A90D6A4B-233E-144D-8F59-A74F92C373AE}" sibTransId="{50C3DAFC-442E-7443-856E-883646BA2D1E}"/>
    <dgm:cxn modelId="{65B19466-3EFA-1449-A6A0-D26BFB535170}" type="presOf" srcId="{F5935DB9-92CF-2A47-A313-B3AA8D616148}" destId="{04A72C80-79E1-9747-8ACB-8CE8513ACE10}" srcOrd="0" destOrd="1" presId="urn:microsoft.com/office/officeart/2005/8/layout/default"/>
    <dgm:cxn modelId="{AE24A66C-479F-F04C-BCF6-C5402232FE1A}" srcId="{E2895215-EA12-3F47-A705-23AAD92BB288}" destId="{07BA7B5B-0EF9-D747-8FAC-F02D4F45590B}" srcOrd="1" destOrd="0" parTransId="{24F4D03B-4E73-6A4E-B40D-18C0B7144C51}" sibTransId="{620BBC64-2715-104E-AFF0-DAD4ED9CDA1D}"/>
    <dgm:cxn modelId="{51A61777-ACF9-E54A-8FBE-8E27C7DFA3E6}" type="presOf" srcId="{3672DF23-F199-2149-9AB4-69635547123E}" destId="{04A72C80-79E1-9747-8ACB-8CE8513ACE10}" srcOrd="0" destOrd="0" presId="urn:microsoft.com/office/officeart/2005/8/layout/default"/>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F0888AF0-7DCC-5C40-8D10-5B1DA69CACE0}" type="presOf" srcId="{7CD66E25-E624-6441-A9E3-CCF1B181A3D3}" destId="{C43C3846-675A-1241-A43D-79E51B27C744}" srcOrd="0" destOrd="0" presId="urn:microsoft.com/office/officeart/2005/8/layout/default"/>
    <dgm:cxn modelId="{CACE6FF7-29DA-2A47-9CB8-CAC8FC12CFF8}" type="presOf" srcId="{8F29D48A-2FC2-D34F-96B0-638BC697EFB5}" destId="{04A72C80-79E1-9747-8ACB-8CE8513ACE10}" srcOrd="0" destOrd="2" presId="urn:microsoft.com/office/officeart/2005/8/layout/default"/>
    <dgm:cxn modelId="{6A80A995-E3D8-294D-9E30-3D9B57E31ACC}" type="presParOf" srcId="{B6DBDB78-E2A3-A547-B8ED-C868FC012DCE}" destId="{04A72C80-79E1-9747-8ACB-8CE8513ACE10}" srcOrd="0" destOrd="0" presId="urn:microsoft.com/office/officeart/2005/8/layout/default"/>
    <dgm:cxn modelId="{62C9B963-4D54-1148-BA47-74CBEC6D89AE}" type="presParOf" srcId="{B6DBDB78-E2A3-A547-B8ED-C868FC012DCE}" destId="{23A7B3E5-CC49-6049-B648-50B7DAA1A3A3}" srcOrd="1" destOrd="0" presId="urn:microsoft.com/office/officeart/2005/8/layout/default"/>
    <dgm:cxn modelId="{6A694C13-5C73-6C4D-89F1-9B78597CE3AE}" type="presParOf" srcId="{B6DBDB78-E2A3-A547-B8ED-C868FC012DCE}" destId="{5E4A41F0-FADE-C747-8891-9C902B675A82}" srcOrd="2" destOrd="0" presId="urn:microsoft.com/office/officeart/2005/8/layout/default"/>
    <dgm:cxn modelId="{3C767A25-C0CC-4E41-BFB2-FE519E64DCB3}" type="presParOf" srcId="{B6DBDB78-E2A3-A547-B8ED-C868FC012DCE}" destId="{2351990D-ED5D-2E44-A1A6-5873986CB7B4}" srcOrd="3" destOrd="0" presId="urn:microsoft.com/office/officeart/2005/8/layout/default"/>
    <dgm:cxn modelId="{00C6FDC6-1DEF-0F4B-9B0E-0C7A9849F1E9}" type="presParOf" srcId="{B6DBDB78-E2A3-A547-B8ED-C868FC012DCE}" destId="{C43C3846-675A-1241-A43D-79E51B27C74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a:t>Three parts of a principal name</a:t>
          </a:r>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a:t>A realm name</a:t>
          </a:r>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pt>
    <dgm:pt modelId="{8B46D60C-AD58-904A-B869-B653E85DE902}" type="pres">
      <dgm:prSet presAssocID="{5C5801B9-9102-FD46-8442-D4BD2727404B}" presName="item1" presStyleLbl="node1" presStyleIdx="0" presStyleCnt="3">
        <dgm:presLayoutVars>
          <dgm:bulletEnabled val="1"/>
        </dgm:presLayoutVars>
      </dgm:prSet>
      <dgm:spPr/>
    </dgm:pt>
    <dgm:pt modelId="{751124D2-3E0B-5943-BA61-46BF18DF6EEF}" type="pres">
      <dgm:prSet presAssocID="{B3110903-0314-3747-9594-416BB7C4C1B3}" presName="item2" presStyleLbl="node1" presStyleIdx="1" presStyleCnt="3">
        <dgm:presLayoutVars>
          <dgm:bulletEnabled val="1"/>
        </dgm:presLayoutVars>
      </dgm:prSet>
      <dgm:spPr/>
    </dgm:pt>
    <dgm:pt modelId="{26A9FFE1-F846-8B4B-B4CF-DDFB06DBEE26}" type="pres">
      <dgm:prSet presAssocID="{58AAC28B-DD37-1D49-AC8C-B3EA34048BD2}" presName="item3" presStyleLbl="node1" presStyleIdx="2" presStyleCnt="3">
        <dgm:presLayoutVars>
          <dgm:bulletEnabled val="1"/>
        </dgm:presLayoutVars>
      </dgm:prSet>
      <dgm:spPr/>
    </dgm:pt>
    <dgm:pt modelId="{172CA894-62FE-CF43-A52D-A99AFE9AFEF7}" type="pres">
      <dgm:prSet presAssocID="{ED5B63C3-7843-BF44-A1A1-71477A5774CB}" presName="funnel" presStyleLbl="trAlignAcc1" presStyleIdx="0" presStyleCnt="1" custLinFactNeighborX="397" custLinFactNeighborY="-149"/>
      <dgm:spPr/>
    </dgm:pt>
  </dgm:ptLst>
  <dgm:cxnLst>
    <dgm:cxn modelId="{BAF76620-C3C9-A549-9814-447C7BFE0239}" type="presOf" srcId="{B3110903-0314-3747-9594-416BB7C4C1B3}" destId="{8B46D60C-AD58-904A-B869-B653E85DE902}"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71DC538-E3A0-894A-9B99-589D30BC25D3}" type="presOf" srcId="{58AAC28B-DD37-1D49-AC8C-B3EA34048BD2}" destId="{F7A31D04-4755-9B4F-A57F-5696E210151F}"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15533BA6-7332-EC4A-B525-302A286828EA}" type="presOf" srcId="{778BD096-00A2-6D48-BD14-CE4F7524B65F}" destId="{26A9FFE1-F846-8B4B-B4CF-DDFB06DBEE26}" srcOrd="0" destOrd="0" presId="urn:microsoft.com/office/officeart/2005/8/layout/funnel1"/>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FBF2A4C4-11AC-3C4C-A11C-80F572590FAA}" type="presOf" srcId="{ED5B63C3-7843-BF44-A1A1-71477A5774CB}" destId="{6F5F11CB-981F-EF41-950B-23F645FD55D3}" srcOrd="0" destOrd="0" presId="urn:microsoft.com/office/officeart/2005/8/layout/funnel1"/>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97D569F2-8AB2-FD43-A148-A5DA7866C0E5}">
      <dgm:prSet custT="1"/>
      <dgm:spPr/>
      <dgm:t>
        <a:bodyPr/>
        <a:lstStyle/>
        <a:p>
          <a:pPr rtl="0"/>
          <a:r>
            <a:rPr lang="en-US" sz="4400" dirty="0"/>
            <a:t>Version 5 is intended to address the limitations of version 4 in two areas:</a:t>
          </a:r>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a:t>Environmental shortcomings</a:t>
          </a:r>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a:t>Encryption system dependence</a:t>
          </a:r>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a:t>Internet protocol dependence</a:t>
          </a:r>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a:t>Message byte ordering</a:t>
          </a:r>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a:t>Ticket lifetime</a:t>
          </a:r>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a:t>Authentication forwarding</a:t>
          </a:r>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a:t>Interrealm authentication</a:t>
          </a:r>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a:t>Technical deficiencies</a:t>
          </a:r>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a:t>Double encryption</a:t>
          </a:r>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a:t>PCBC encryption</a:t>
          </a:r>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a:t>Session keys</a:t>
          </a:r>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a:t>Password attacks</a:t>
          </a:r>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pt>
    <dgm:pt modelId="{98615DCA-7C3F-114C-9DEA-ACB584E59352}" type="pres">
      <dgm:prSet presAssocID="{97D569F2-8AB2-FD43-A148-A5DA7866C0E5}" presName="entireBox" presStyleLbl="node1" presStyleIdx="0" presStyleCnt="1" custScaleY="90840"/>
      <dgm:spPr/>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pt>
    <dgm:pt modelId="{92BD13A5-1A3D-8E44-A4ED-0A07D45C046F}" type="pres">
      <dgm:prSet presAssocID="{85B24DF4-D569-E047-A540-62607AF85128}" presName="childTextBox" presStyleLbl="fgAccFollowNode1" presStyleIdx="1" presStyleCnt="2">
        <dgm:presLayoutVars>
          <dgm:bulletEnabled val="1"/>
        </dgm:presLayoutVars>
      </dgm:prSet>
      <dgm:spPr/>
    </dgm:pt>
  </dgm:ptLst>
  <dgm:cxnLst>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5C4B8008-0588-B54D-800F-8280D973D993}" srcId="{85B24DF4-D569-E047-A540-62607AF85128}" destId="{2D143681-128B-8743-AAEB-196C76BFB714}" srcOrd="0" destOrd="0" parTransId="{7285052F-1EFC-214D-AC73-2187C564CC1B}" sibTransId="{82264B92-F1B7-D24B-AB4A-DFB991C57C01}"/>
    <dgm:cxn modelId="{83603016-41DE-2C4C-82C3-780794C27684}" type="presOf" srcId="{26F3AE92-DB32-504E-9B59-143C3D025005}" destId="{5D48EB20-6C42-834F-8457-6E3434CCF828}"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AAF8931B-6EA2-1849-9CC0-149B981A7033}" type="presOf" srcId="{FDED19C4-DDC8-1D46-AAC2-46AF3F1CF2B6}" destId="{4FE1C1A5-0DF4-A648-B0FA-372EE81CE522}" srcOrd="0" destOrd="0" presId="urn:microsoft.com/office/officeart/2005/8/layout/process4"/>
    <dgm:cxn modelId="{AC6C3822-8376-6D42-A577-78E6B00E731A}" type="presOf" srcId="{AF1BB78C-B148-6344-8E80-A0A7D7C064E8}" destId="{5D48EB20-6C42-834F-8457-6E3434CCF828}" srcOrd="0" destOrd="3" presId="urn:microsoft.com/office/officeart/2005/8/layout/process4"/>
    <dgm:cxn modelId="{62F3A727-0326-BB4D-BCF2-2F5E09110ED3}" type="presOf" srcId="{00E71880-CC5E-524C-A6DC-68BD6852AF22}" destId="{92BD13A5-1A3D-8E44-A4ED-0A07D45C046F}" srcOrd="0" destOrd="3" presId="urn:microsoft.com/office/officeart/2005/8/layout/process4"/>
    <dgm:cxn modelId="{7C516929-ED14-A34C-87CF-E3AE939C252E}" srcId="{7EB638CE-70F3-074F-BA4C-E8C56ABE39BA}" destId="{26F3AE92-DB32-504E-9B59-143C3D025005}" srcOrd="0" destOrd="0" parTransId="{502EE9F7-EFE8-4545-BAFF-115C3E9635ED}" sibTransId="{4845EF6D-308E-3B4F-A423-D9C3AFB1144F}"/>
    <dgm:cxn modelId="{D0DF132C-7903-A043-B028-2C88A33F7B21}" srcId="{85B24DF4-D569-E047-A540-62607AF85128}" destId="{EEDAAD38-0270-2442-B851-5413F422949D}" srcOrd="1" destOrd="0" parTransId="{B0519C35-3BD9-5241-80B4-E278DD7DD1DD}" sibTransId="{54524FBC-E2FF-DA44-9598-B9106C28CFED}"/>
    <dgm:cxn modelId="{DBE51134-562D-DF45-A7C7-13C01BE6C660}" type="presOf" srcId="{957535AC-2CB2-1740-B409-78467D2B653B}" destId="{5D48EB20-6C42-834F-8457-6E3434CCF828}" srcOrd="0" destOrd="6" presId="urn:microsoft.com/office/officeart/2005/8/layout/process4"/>
    <dgm:cxn modelId="{F03FFB37-C089-FC40-A2E1-757E756909E7}" type="presOf" srcId="{85B24DF4-D569-E047-A540-62607AF85128}" destId="{92BD13A5-1A3D-8E44-A4ED-0A07D45C046F}" srcOrd="0" destOrd="0" presId="urn:microsoft.com/office/officeart/2005/8/layout/process4"/>
    <dgm:cxn modelId="{D08E2353-6937-2C43-9513-B112E5BCC687}" type="presOf" srcId="{7EB638CE-70F3-074F-BA4C-E8C56ABE39BA}" destId="{5D48EB20-6C42-834F-8457-6E3434CCF828}" srcOrd="0" destOrd="0" presId="urn:microsoft.com/office/officeart/2005/8/layout/process4"/>
    <dgm:cxn modelId="{32DC8D5F-1899-8549-8025-6D85AF854890}" srcId="{85B24DF4-D569-E047-A540-62607AF85128}" destId="{00E71880-CC5E-524C-A6DC-68BD6852AF22}" srcOrd="2" destOrd="0" parTransId="{46DE04A5-7EE7-7041-BA65-813DAFB78C8D}" sibTransId="{866DCB60-79B1-5842-AFD7-06F5D6C2A942}"/>
    <dgm:cxn modelId="{A497FE65-FC27-5A47-95BD-D5EDEE60D073}" type="presOf" srcId="{BEDF54BC-2705-4641-8CC4-9CF14D3C22C1}" destId="{5D48EB20-6C42-834F-8457-6E3434CCF828}" srcOrd="0" destOrd="2"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B978E377-3F2E-F843-9A1F-EC7E9959FDC8}" srcId="{7EB638CE-70F3-074F-BA4C-E8C56ABE39BA}" destId="{FBF16B9E-5E4E-0644-B1FB-1F0E39E2B006}" srcOrd="4" destOrd="0" parTransId="{4ECF6F66-470C-B24A-AFC1-18D1319F0FF3}" sibTransId="{388E2450-6FFF-044D-B041-2F8AAB6F18B2}"/>
    <dgm:cxn modelId="{014BE094-1A98-C549-865E-4005F084C8B5}" srcId="{97D569F2-8AB2-FD43-A148-A5DA7866C0E5}" destId="{85B24DF4-D569-E047-A540-62607AF85128}" srcOrd="1" destOrd="0" parTransId="{A97522CA-97FA-974A-949B-B36A21858F82}" sibTransId="{271D5F35-1375-FC4B-80EB-AD20D38F2320}"/>
    <dgm:cxn modelId="{771FD798-951B-2D48-8BBB-F404578D1A1A}" srcId="{7EB638CE-70F3-074F-BA4C-E8C56ABE39BA}" destId="{BEDF54BC-2705-4641-8CC4-9CF14D3C22C1}" srcOrd="1" destOrd="0" parTransId="{9DDCA98C-9A93-0B4C-B4EE-1EFA586EC433}" sibTransId="{6D2E9E15-7ECF-DA43-B4D8-96651B1F6BEF}"/>
    <dgm:cxn modelId="{8D9BD699-CF16-104C-9F73-9C3C05B35918}" type="presOf" srcId="{88BEA2A4-0B6A-1C43-ADA5-EF66A63E1439}" destId="{5D48EB20-6C42-834F-8457-6E3434CCF828}" srcOrd="0" destOrd="4"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2673D9A6-533E-BB4B-8692-66DE6D9C915B}" type="presOf" srcId="{2D143681-128B-8743-AAEB-196C76BFB714}" destId="{92BD13A5-1A3D-8E44-A4ED-0A07D45C046F}" srcOrd="0" destOrd="1"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AD55B7B7-EF54-EE42-8D6C-A3653912EAF6}" type="presOf" srcId="{FBF16B9E-5E4E-0644-B1FB-1F0E39E2B006}" destId="{5D48EB20-6C42-834F-8457-6E3434CCF828}" srcOrd="0" destOrd="5"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58F743DD-AEEB-BF40-B7FB-E8138CFDCB16}" type="presOf" srcId="{EEDAAD38-0270-2442-B851-5413F422949D}" destId="{92BD13A5-1A3D-8E44-A4ED-0A07D45C046F}" srcOrd="0" destOrd="2" presId="urn:microsoft.com/office/officeart/2005/8/layout/process4"/>
    <dgm:cxn modelId="{29E8D1E7-7A42-D846-9332-AD9FB7CA258F}" type="presOf" srcId="{97D569F2-8AB2-FD43-A148-A5DA7866C0E5}" destId="{ACCBE9B9-8545-0A42-8324-3936B80BBAAA}" srcOrd="0" destOrd="0" presId="urn:microsoft.com/office/officeart/2005/8/layout/process4"/>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70DA69-871C-614D-8BF9-F26C01896927}" type="doc">
      <dgm:prSet loTypeId="urn:microsoft.com/office/officeart/2005/8/layout/hList1" loCatId="hierarchy" qsTypeId="urn:microsoft.com/office/officeart/2005/8/quickstyle/simple1" qsCatId="simple" csTypeId="urn:microsoft.com/office/officeart/2005/8/colors/accent1_2" csCatId="accent1" phldr="1"/>
      <dgm:spPr/>
      <dgm:t>
        <a:bodyPr/>
        <a:lstStyle/>
        <a:p>
          <a:endParaRPr lang="en-US"/>
        </a:p>
      </dgm:t>
    </dgm:pt>
    <dgm:pt modelId="{CB78A42F-6B24-DC47-BA59-E5E86A55EFC1}">
      <dgm:prSet/>
      <dgm:spPr/>
      <dgm:t>
        <a:bodyPr/>
        <a:lstStyle/>
        <a:p>
          <a:r>
            <a:rPr lang="en-US"/>
            <a:t>Public-key encryption for session key distribution</a:t>
          </a:r>
        </a:p>
      </dgm:t>
    </dgm:pt>
    <dgm:pt modelId="{4DA20E00-1A70-074D-B208-B20105765BFF}" type="parTrans" cxnId="{83F9A97A-2E94-F442-B91F-4FEAFC4EE216}">
      <dgm:prSet/>
      <dgm:spPr/>
      <dgm:t>
        <a:bodyPr/>
        <a:lstStyle/>
        <a:p>
          <a:endParaRPr lang="en-US"/>
        </a:p>
      </dgm:t>
    </dgm:pt>
    <dgm:pt modelId="{BC55A5F0-ECE1-9E41-A66A-A9D3B83A5951}" type="sibTrans" cxnId="{83F9A97A-2E94-F442-B91F-4FEAFC4EE216}">
      <dgm:prSet/>
      <dgm:spPr/>
      <dgm:t>
        <a:bodyPr/>
        <a:lstStyle/>
        <a:p>
          <a:endParaRPr lang="en-US"/>
        </a:p>
      </dgm:t>
    </dgm:pt>
    <dgm:pt modelId="{910B69E8-9828-EB45-ADEE-9929A82F92E4}">
      <dgm:prSet/>
      <dgm:spPr/>
      <dgm:t>
        <a:bodyPr/>
        <a:lstStyle/>
        <a:p>
          <a:pPr>
            <a:spcAft>
              <a:spcPts val="924"/>
            </a:spcAft>
          </a:pPr>
          <a:r>
            <a:rPr lang="en-US" dirty="0"/>
            <a:t>Assumes each of the two parties is in possession of the current public key of the other</a:t>
          </a:r>
        </a:p>
      </dgm:t>
    </dgm:pt>
    <dgm:pt modelId="{B5441A86-E366-7941-B351-62213EF125F4}" type="parTrans" cxnId="{F5B02940-9F85-134C-B94E-03621E29A2BD}">
      <dgm:prSet/>
      <dgm:spPr/>
      <dgm:t>
        <a:bodyPr/>
        <a:lstStyle/>
        <a:p>
          <a:endParaRPr lang="en-US"/>
        </a:p>
      </dgm:t>
    </dgm:pt>
    <dgm:pt modelId="{E19115FB-A4B0-9147-BA1F-1A440775BDC8}" type="sibTrans" cxnId="{F5B02940-9F85-134C-B94E-03621E29A2BD}">
      <dgm:prSet/>
      <dgm:spPr/>
      <dgm:t>
        <a:bodyPr/>
        <a:lstStyle/>
        <a:p>
          <a:endParaRPr lang="en-US"/>
        </a:p>
      </dgm:t>
    </dgm:pt>
    <dgm:pt modelId="{697B5F4D-CD54-904B-A187-CF98635FF871}">
      <dgm:prSet/>
      <dgm:spPr/>
      <dgm:t>
        <a:bodyPr/>
        <a:lstStyle/>
        <a:p>
          <a:pPr>
            <a:spcAft>
              <a:spcPct val="15000"/>
            </a:spcAft>
          </a:pPr>
          <a:r>
            <a:rPr lang="en-US" dirty="0"/>
            <a:t>May not be practical to require this assumption</a:t>
          </a:r>
        </a:p>
      </dgm:t>
    </dgm:pt>
    <dgm:pt modelId="{4303CA10-F6BA-DC40-8771-053DF2FDA034}" type="parTrans" cxnId="{69DF230A-81DF-084E-8153-310E322E4A06}">
      <dgm:prSet/>
      <dgm:spPr/>
      <dgm:t>
        <a:bodyPr/>
        <a:lstStyle/>
        <a:p>
          <a:endParaRPr lang="en-US"/>
        </a:p>
      </dgm:t>
    </dgm:pt>
    <dgm:pt modelId="{BF1912AC-1002-804E-8794-8DA0511E4052}" type="sibTrans" cxnId="{69DF230A-81DF-084E-8153-310E322E4A06}">
      <dgm:prSet/>
      <dgm:spPr/>
      <dgm:t>
        <a:bodyPr/>
        <a:lstStyle/>
        <a:p>
          <a:endParaRPr lang="en-US"/>
        </a:p>
      </dgm:t>
    </dgm:pt>
    <dgm:pt modelId="{0792F169-67A1-4640-B5B6-1E11CD6C08AF}">
      <dgm:prSet/>
      <dgm:spPr/>
      <dgm:t>
        <a:bodyPr/>
        <a:lstStyle/>
        <a:p>
          <a:r>
            <a:rPr lang="en-US"/>
            <a:t>Denning protocol using timestamps</a:t>
          </a:r>
        </a:p>
      </dgm:t>
    </dgm:pt>
    <dgm:pt modelId="{6C390A8D-0520-EB44-88EC-A8570865F710}" type="parTrans" cxnId="{823CEBAE-6124-A64A-B7A1-7B1E065AE54F}">
      <dgm:prSet/>
      <dgm:spPr/>
      <dgm:t>
        <a:bodyPr/>
        <a:lstStyle/>
        <a:p>
          <a:endParaRPr lang="en-US"/>
        </a:p>
      </dgm:t>
    </dgm:pt>
    <dgm:pt modelId="{D7E374EC-02D9-D543-9CD1-3AEB2A9B05F5}" type="sibTrans" cxnId="{823CEBAE-6124-A64A-B7A1-7B1E065AE54F}">
      <dgm:prSet/>
      <dgm:spPr/>
      <dgm:t>
        <a:bodyPr/>
        <a:lstStyle/>
        <a:p>
          <a:endParaRPr lang="en-US"/>
        </a:p>
      </dgm:t>
    </dgm:pt>
    <dgm:pt modelId="{1A926371-F500-A649-B88E-B3793680C75B}">
      <dgm:prSet/>
      <dgm:spPr/>
      <dgm:t>
        <a:bodyPr/>
        <a:lstStyle/>
        <a:p>
          <a:pPr>
            <a:spcAft>
              <a:spcPts val="924"/>
            </a:spcAft>
          </a:pPr>
          <a:r>
            <a:rPr lang="en-US" dirty="0"/>
            <a:t>Uses an authentication server (AS) to provide public-key certificates</a:t>
          </a:r>
        </a:p>
      </dgm:t>
    </dgm:pt>
    <dgm:pt modelId="{25E21C37-0D9D-884A-84CD-5692033BBE5C}" type="parTrans" cxnId="{F5061BC1-F33D-1E42-A602-B9228D137576}">
      <dgm:prSet/>
      <dgm:spPr/>
      <dgm:t>
        <a:bodyPr/>
        <a:lstStyle/>
        <a:p>
          <a:endParaRPr lang="en-US"/>
        </a:p>
      </dgm:t>
    </dgm:pt>
    <dgm:pt modelId="{7A107F03-5802-9843-B047-A360F05FFB18}" type="sibTrans" cxnId="{F5061BC1-F33D-1E42-A602-B9228D137576}">
      <dgm:prSet/>
      <dgm:spPr/>
      <dgm:t>
        <a:bodyPr/>
        <a:lstStyle/>
        <a:p>
          <a:endParaRPr lang="en-US"/>
        </a:p>
      </dgm:t>
    </dgm:pt>
    <dgm:pt modelId="{A282B6CD-487A-D347-AA05-6869221865CC}">
      <dgm:prSet/>
      <dgm:spPr/>
      <dgm:t>
        <a:bodyPr/>
        <a:lstStyle/>
        <a:p>
          <a:pPr>
            <a:spcAft>
              <a:spcPct val="15000"/>
            </a:spcAft>
          </a:pPr>
          <a:r>
            <a:rPr lang="en-US"/>
            <a:t>Requires the synchronization of clocks</a:t>
          </a:r>
        </a:p>
      </dgm:t>
    </dgm:pt>
    <dgm:pt modelId="{AAAB8533-24D2-A344-AC90-2120EEAF85F8}" type="parTrans" cxnId="{9B49B2AB-0B0B-9746-9807-61EFF8ECFCD2}">
      <dgm:prSet/>
      <dgm:spPr/>
      <dgm:t>
        <a:bodyPr/>
        <a:lstStyle/>
        <a:p>
          <a:endParaRPr lang="en-US"/>
        </a:p>
      </dgm:t>
    </dgm:pt>
    <dgm:pt modelId="{5D4A7881-2066-A340-B06A-9E37CCA0365E}" type="sibTrans" cxnId="{9B49B2AB-0B0B-9746-9807-61EFF8ECFCD2}">
      <dgm:prSet/>
      <dgm:spPr/>
      <dgm:t>
        <a:bodyPr/>
        <a:lstStyle/>
        <a:p>
          <a:endParaRPr lang="en-US"/>
        </a:p>
      </dgm:t>
    </dgm:pt>
    <dgm:pt modelId="{C870C1D9-47C1-5447-93C8-54873BC2F9EF}">
      <dgm:prSet/>
      <dgm:spPr/>
      <dgm:t>
        <a:bodyPr/>
        <a:lstStyle/>
        <a:p>
          <a:r>
            <a:rPr lang="en-US"/>
            <a:t>Woo and Lam makes use of nonces</a:t>
          </a:r>
        </a:p>
      </dgm:t>
    </dgm:pt>
    <dgm:pt modelId="{4C1BB0AC-E9B0-1E43-B4F8-9D58881A0D7F}" type="parTrans" cxnId="{721E5BAF-CA87-C949-97F3-9CBC47E23468}">
      <dgm:prSet/>
      <dgm:spPr/>
      <dgm:t>
        <a:bodyPr/>
        <a:lstStyle/>
        <a:p>
          <a:endParaRPr lang="en-US"/>
        </a:p>
      </dgm:t>
    </dgm:pt>
    <dgm:pt modelId="{5D1CD988-3FAC-154B-9060-BCFAA65EDDC2}" type="sibTrans" cxnId="{721E5BAF-CA87-C949-97F3-9CBC47E23468}">
      <dgm:prSet/>
      <dgm:spPr/>
      <dgm:t>
        <a:bodyPr/>
        <a:lstStyle/>
        <a:p>
          <a:endParaRPr lang="en-US"/>
        </a:p>
      </dgm:t>
    </dgm:pt>
    <dgm:pt modelId="{39DE88E5-EB8C-AD4C-ABBE-265EFB4D2E0C}">
      <dgm:prSet/>
      <dgm:spPr/>
      <dgm:t>
        <a:bodyPr/>
        <a:lstStyle/>
        <a:p>
          <a:r>
            <a:rPr lang="en-US"/>
            <a:t>Care needed to ensure no protocol flaws</a:t>
          </a:r>
        </a:p>
      </dgm:t>
    </dgm:pt>
    <dgm:pt modelId="{05832515-68C5-A44A-877D-F417C34FAA99}" type="parTrans" cxnId="{7BCEEFC2-865B-4A4E-AF9C-64DEC2875AC8}">
      <dgm:prSet/>
      <dgm:spPr/>
      <dgm:t>
        <a:bodyPr/>
        <a:lstStyle/>
        <a:p>
          <a:endParaRPr lang="en-US"/>
        </a:p>
      </dgm:t>
    </dgm:pt>
    <dgm:pt modelId="{697DC6C7-7C69-A44A-A65A-E456A8630F2C}" type="sibTrans" cxnId="{7BCEEFC2-865B-4A4E-AF9C-64DEC2875AC8}">
      <dgm:prSet/>
      <dgm:spPr/>
      <dgm:t>
        <a:bodyPr/>
        <a:lstStyle/>
        <a:p>
          <a:endParaRPr lang="en-US"/>
        </a:p>
      </dgm:t>
    </dgm:pt>
    <dgm:pt modelId="{657452AF-2414-7E4A-BB35-5BDAA7C9B95A}" type="pres">
      <dgm:prSet presAssocID="{3D70DA69-871C-614D-8BF9-F26C01896927}" presName="Name0" presStyleCnt="0">
        <dgm:presLayoutVars>
          <dgm:dir/>
          <dgm:animLvl val="lvl"/>
          <dgm:resizeHandles val="exact"/>
        </dgm:presLayoutVars>
      </dgm:prSet>
      <dgm:spPr/>
    </dgm:pt>
    <dgm:pt modelId="{59584D4E-99F2-AC4B-ABAF-E4AD9008F3E9}" type="pres">
      <dgm:prSet presAssocID="{CB78A42F-6B24-DC47-BA59-E5E86A55EFC1}" presName="composite" presStyleCnt="0"/>
      <dgm:spPr/>
    </dgm:pt>
    <dgm:pt modelId="{02D46979-CC5C-7644-BB1B-CCEFAF018F3E}" type="pres">
      <dgm:prSet presAssocID="{CB78A42F-6B24-DC47-BA59-E5E86A55EFC1}" presName="parTx" presStyleLbl="alignNode1" presStyleIdx="0" presStyleCnt="3">
        <dgm:presLayoutVars>
          <dgm:chMax val="0"/>
          <dgm:chPref val="0"/>
          <dgm:bulletEnabled val="1"/>
        </dgm:presLayoutVars>
      </dgm:prSet>
      <dgm:spPr/>
    </dgm:pt>
    <dgm:pt modelId="{E19E8202-2184-E34C-A912-E45A3BB1AABD}" type="pres">
      <dgm:prSet presAssocID="{CB78A42F-6B24-DC47-BA59-E5E86A55EFC1}" presName="desTx" presStyleLbl="alignAccFollowNode1" presStyleIdx="0" presStyleCnt="3">
        <dgm:presLayoutVars>
          <dgm:bulletEnabled val="1"/>
        </dgm:presLayoutVars>
      </dgm:prSet>
      <dgm:spPr/>
    </dgm:pt>
    <dgm:pt modelId="{1E1D582D-ECF8-1647-B7B6-0F5F3726F775}" type="pres">
      <dgm:prSet presAssocID="{BC55A5F0-ECE1-9E41-A66A-A9D3B83A5951}" presName="space" presStyleCnt="0"/>
      <dgm:spPr/>
    </dgm:pt>
    <dgm:pt modelId="{E8A80E32-13B5-554A-A926-4D450C9E11A0}" type="pres">
      <dgm:prSet presAssocID="{0792F169-67A1-4640-B5B6-1E11CD6C08AF}" presName="composite" presStyleCnt="0"/>
      <dgm:spPr/>
    </dgm:pt>
    <dgm:pt modelId="{6C5D0964-910B-6145-8809-3E7B562C2FB7}" type="pres">
      <dgm:prSet presAssocID="{0792F169-67A1-4640-B5B6-1E11CD6C08AF}" presName="parTx" presStyleLbl="alignNode1" presStyleIdx="1" presStyleCnt="3">
        <dgm:presLayoutVars>
          <dgm:chMax val="0"/>
          <dgm:chPref val="0"/>
          <dgm:bulletEnabled val="1"/>
        </dgm:presLayoutVars>
      </dgm:prSet>
      <dgm:spPr/>
    </dgm:pt>
    <dgm:pt modelId="{E154DCA2-A829-E64D-8C59-5B07E315D639}" type="pres">
      <dgm:prSet presAssocID="{0792F169-67A1-4640-B5B6-1E11CD6C08AF}" presName="desTx" presStyleLbl="alignAccFollowNode1" presStyleIdx="1" presStyleCnt="3">
        <dgm:presLayoutVars>
          <dgm:bulletEnabled val="1"/>
        </dgm:presLayoutVars>
      </dgm:prSet>
      <dgm:spPr/>
    </dgm:pt>
    <dgm:pt modelId="{937D0473-813F-5048-BF25-2E0E83E91AAA}" type="pres">
      <dgm:prSet presAssocID="{D7E374EC-02D9-D543-9CD1-3AEB2A9B05F5}" presName="space" presStyleCnt="0"/>
      <dgm:spPr/>
    </dgm:pt>
    <dgm:pt modelId="{14ADDC8E-27AB-6D4B-ADD8-6DC5702D35EF}" type="pres">
      <dgm:prSet presAssocID="{C870C1D9-47C1-5447-93C8-54873BC2F9EF}" presName="composite" presStyleCnt="0"/>
      <dgm:spPr/>
    </dgm:pt>
    <dgm:pt modelId="{1A58B4ED-31A5-3A44-BF3E-4CF237722E5A}" type="pres">
      <dgm:prSet presAssocID="{C870C1D9-47C1-5447-93C8-54873BC2F9EF}" presName="parTx" presStyleLbl="alignNode1" presStyleIdx="2" presStyleCnt="3">
        <dgm:presLayoutVars>
          <dgm:chMax val="0"/>
          <dgm:chPref val="0"/>
          <dgm:bulletEnabled val="1"/>
        </dgm:presLayoutVars>
      </dgm:prSet>
      <dgm:spPr/>
    </dgm:pt>
    <dgm:pt modelId="{BE5A4E38-92EA-0B4C-AC4E-36DCE30E1C43}" type="pres">
      <dgm:prSet presAssocID="{C870C1D9-47C1-5447-93C8-54873BC2F9EF}" presName="desTx" presStyleLbl="alignAccFollowNode1" presStyleIdx="2" presStyleCnt="3">
        <dgm:presLayoutVars>
          <dgm:bulletEnabled val="1"/>
        </dgm:presLayoutVars>
      </dgm:prSet>
      <dgm:spPr/>
    </dgm:pt>
  </dgm:ptLst>
  <dgm:cxnLst>
    <dgm:cxn modelId="{69DF230A-81DF-084E-8153-310E322E4A06}" srcId="{CB78A42F-6B24-DC47-BA59-E5E86A55EFC1}" destId="{697B5F4D-CD54-904B-A187-CF98635FF871}" srcOrd="1" destOrd="0" parTransId="{4303CA10-F6BA-DC40-8771-053DF2FDA034}" sibTransId="{BF1912AC-1002-804E-8794-8DA0511E4052}"/>
    <dgm:cxn modelId="{C504700F-983A-0340-907B-78B7C6AF718D}" type="presOf" srcId="{39DE88E5-EB8C-AD4C-ABBE-265EFB4D2E0C}" destId="{BE5A4E38-92EA-0B4C-AC4E-36DCE30E1C43}" srcOrd="0" destOrd="0" presId="urn:microsoft.com/office/officeart/2005/8/layout/hList1"/>
    <dgm:cxn modelId="{7CF9E42F-EF40-9044-8268-E7CE65D7C131}" type="presOf" srcId="{0792F169-67A1-4640-B5B6-1E11CD6C08AF}" destId="{6C5D0964-910B-6145-8809-3E7B562C2FB7}" srcOrd="0" destOrd="0" presId="urn:microsoft.com/office/officeart/2005/8/layout/hList1"/>
    <dgm:cxn modelId="{F5B02940-9F85-134C-B94E-03621E29A2BD}" srcId="{CB78A42F-6B24-DC47-BA59-E5E86A55EFC1}" destId="{910B69E8-9828-EB45-ADEE-9929A82F92E4}" srcOrd="0" destOrd="0" parTransId="{B5441A86-E366-7941-B351-62213EF125F4}" sibTransId="{E19115FB-A4B0-9147-BA1F-1A440775BDC8}"/>
    <dgm:cxn modelId="{ADDF884E-BC0F-7547-BC79-47CD5436B49B}" type="presOf" srcId="{1A926371-F500-A649-B88E-B3793680C75B}" destId="{E154DCA2-A829-E64D-8C59-5B07E315D639}" srcOrd="0" destOrd="0" presId="urn:microsoft.com/office/officeart/2005/8/layout/hList1"/>
    <dgm:cxn modelId="{44D7536F-7D4A-7249-A53C-B7F172F71434}" type="presOf" srcId="{697B5F4D-CD54-904B-A187-CF98635FF871}" destId="{E19E8202-2184-E34C-A912-E45A3BB1AABD}" srcOrd="0" destOrd="1" presId="urn:microsoft.com/office/officeart/2005/8/layout/hList1"/>
    <dgm:cxn modelId="{C1442577-7F04-8949-82A1-E9363C7618FB}" type="presOf" srcId="{C870C1D9-47C1-5447-93C8-54873BC2F9EF}" destId="{1A58B4ED-31A5-3A44-BF3E-4CF237722E5A}" srcOrd="0" destOrd="0" presId="urn:microsoft.com/office/officeart/2005/8/layout/hList1"/>
    <dgm:cxn modelId="{83F9A97A-2E94-F442-B91F-4FEAFC4EE216}" srcId="{3D70DA69-871C-614D-8BF9-F26C01896927}" destId="{CB78A42F-6B24-DC47-BA59-E5E86A55EFC1}" srcOrd="0" destOrd="0" parTransId="{4DA20E00-1A70-074D-B208-B20105765BFF}" sibTransId="{BC55A5F0-ECE1-9E41-A66A-A9D3B83A5951}"/>
    <dgm:cxn modelId="{C7BB1E95-EEFD-6E4E-ACA1-DE2F6BE751C4}" type="presOf" srcId="{A282B6CD-487A-D347-AA05-6869221865CC}" destId="{E154DCA2-A829-E64D-8C59-5B07E315D639}" srcOrd="0" destOrd="1" presId="urn:microsoft.com/office/officeart/2005/8/layout/hList1"/>
    <dgm:cxn modelId="{9B49B2AB-0B0B-9746-9807-61EFF8ECFCD2}" srcId="{0792F169-67A1-4640-B5B6-1E11CD6C08AF}" destId="{A282B6CD-487A-D347-AA05-6869221865CC}" srcOrd="1" destOrd="0" parTransId="{AAAB8533-24D2-A344-AC90-2120EEAF85F8}" sibTransId="{5D4A7881-2066-A340-B06A-9E37CCA0365E}"/>
    <dgm:cxn modelId="{823CEBAE-6124-A64A-B7A1-7B1E065AE54F}" srcId="{3D70DA69-871C-614D-8BF9-F26C01896927}" destId="{0792F169-67A1-4640-B5B6-1E11CD6C08AF}" srcOrd="1" destOrd="0" parTransId="{6C390A8D-0520-EB44-88EC-A8570865F710}" sibTransId="{D7E374EC-02D9-D543-9CD1-3AEB2A9B05F5}"/>
    <dgm:cxn modelId="{721E5BAF-CA87-C949-97F3-9CBC47E23468}" srcId="{3D70DA69-871C-614D-8BF9-F26C01896927}" destId="{C870C1D9-47C1-5447-93C8-54873BC2F9EF}" srcOrd="2" destOrd="0" parTransId="{4C1BB0AC-E9B0-1E43-B4F8-9D58881A0D7F}" sibTransId="{5D1CD988-3FAC-154B-9060-BCFAA65EDDC2}"/>
    <dgm:cxn modelId="{F5061BC1-F33D-1E42-A602-B9228D137576}" srcId="{0792F169-67A1-4640-B5B6-1E11CD6C08AF}" destId="{1A926371-F500-A649-B88E-B3793680C75B}" srcOrd="0" destOrd="0" parTransId="{25E21C37-0D9D-884A-84CD-5692033BBE5C}" sibTransId="{7A107F03-5802-9843-B047-A360F05FFB18}"/>
    <dgm:cxn modelId="{7BCEEFC2-865B-4A4E-AF9C-64DEC2875AC8}" srcId="{C870C1D9-47C1-5447-93C8-54873BC2F9EF}" destId="{39DE88E5-EB8C-AD4C-ABBE-265EFB4D2E0C}" srcOrd="0" destOrd="0" parTransId="{05832515-68C5-A44A-877D-F417C34FAA99}" sibTransId="{697DC6C7-7C69-A44A-A65A-E456A8630F2C}"/>
    <dgm:cxn modelId="{519072C5-AC30-9F49-962A-EE8579F9E68D}" type="presOf" srcId="{3D70DA69-871C-614D-8BF9-F26C01896927}" destId="{657452AF-2414-7E4A-BB35-5BDAA7C9B95A}" srcOrd="0" destOrd="0" presId="urn:microsoft.com/office/officeart/2005/8/layout/hList1"/>
    <dgm:cxn modelId="{F5C9FBDD-4122-314D-88EA-A71D9C6E593C}" type="presOf" srcId="{910B69E8-9828-EB45-ADEE-9929A82F92E4}" destId="{E19E8202-2184-E34C-A912-E45A3BB1AABD}" srcOrd="0" destOrd="0" presId="urn:microsoft.com/office/officeart/2005/8/layout/hList1"/>
    <dgm:cxn modelId="{8C2857E4-9941-824C-BB5A-4A993AF7A8E9}" type="presOf" srcId="{CB78A42F-6B24-DC47-BA59-E5E86A55EFC1}" destId="{02D46979-CC5C-7644-BB1B-CCEFAF018F3E}" srcOrd="0" destOrd="0" presId="urn:microsoft.com/office/officeart/2005/8/layout/hList1"/>
    <dgm:cxn modelId="{A6D685E5-C839-2B40-B191-CC256C0BF48B}" type="presParOf" srcId="{657452AF-2414-7E4A-BB35-5BDAA7C9B95A}" destId="{59584D4E-99F2-AC4B-ABAF-E4AD9008F3E9}" srcOrd="0" destOrd="0" presId="urn:microsoft.com/office/officeart/2005/8/layout/hList1"/>
    <dgm:cxn modelId="{09663A8E-17EB-DD46-A204-D32C39F334E1}" type="presParOf" srcId="{59584D4E-99F2-AC4B-ABAF-E4AD9008F3E9}" destId="{02D46979-CC5C-7644-BB1B-CCEFAF018F3E}" srcOrd="0" destOrd="0" presId="urn:microsoft.com/office/officeart/2005/8/layout/hList1"/>
    <dgm:cxn modelId="{C65ECACF-DD87-1847-B81C-834429B403B9}" type="presParOf" srcId="{59584D4E-99F2-AC4B-ABAF-E4AD9008F3E9}" destId="{E19E8202-2184-E34C-A912-E45A3BB1AABD}" srcOrd="1" destOrd="0" presId="urn:microsoft.com/office/officeart/2005/8/layout/hList1"/>
    <dgm:cxn modelId="{FB74F9E7-1660-194C-B75D-575634A151F8}" type="presParOf" srcId="{657452AF-2414-7E4A-BB35-5BDAA7C9B95A}" destId="{1E1D582D-ECF8-1647-B7B6-0F5F3726F775}" srcOrd="1" destOrd="0" presId="urn:microsoft.com/office/officeart/2005/8/layout/hList1"/>
    <dgm:cxn modelId="{1DE397A4-F259-7246-A9D9-D2EBF4C53C0E}" type="presParOf" srcId="{657452AF-2414-7E4A-BB35-5BDAA7C9B95A}" destId="{E8A80E32-13B5-554A-A926-4D450C9E11A0}" srcOrd="2" destOrd="0" presId="urn:microsoft.com/office/officeart/2005/8/layout/hList1"/>
    <dgm:cxn modelId="{EBA58B4F-47CB-3F40-A495-238D6E31059B}" type="presParOf" srcId="{E8A80E32-13B5-554A-A926-4D450C9E11A0}" destId="{6C5D0964-910B-6145-8809-3E7B562C2FB7}" srcOrd="0" destOrd="0" presId="urn:microsoft.com/office/officeart/2005/8/layout/hList1"/>
    <dgm:cxn modelId="{FF9C25AF-51DD-224D-8AB2-CEA1E19ECB77}" type="presParOf" srcId="{E8A80E32-13B5-554A-A926-4D450C9E11A0}" destId="{E154DCA2-A829-E64D-8C59-5B07E315D639}" srcOrd="1" destOrd="0" presId="urn:microsoft.com/office/officeart/2005/8/layout/hList1"/>
    <dgm:cxn modelId="{8519FC6A-B05C-9848-AD42-8D046493CE23}" type="presParOf" srcId="{657452AF-2414-7E4A-BB35-5BDAA7C9B95A}" destId="{937D0473-813F-5048-BF25-2E0E83E91AAA}" srcOrd="3" destOrd="0" presId="urn:microsoft.com/office/officeart/2005/8/layout/hList1"/>
    <dgm:cxn modelId="{B6EFAD22-1952-B34B-8F57-5C4D810C4800}" type="presParOf" srcId="{657452AF-2414-7E4A-BB35-5BDAA7C9B95A}" destId="{14ADDC8E-27AB-6D4B-ADD8-6DC5702D35EF}" srcOrd="4" destOrd="0" presId="urn:microsoft.com/office/officeart/2005/8/layout/hList1"/>
    <dgm:cxn modelId="{A2A11D3B-AB18-DB41-94A7-3A55138684E7}" type="presParOf" srcId="{14ADDC8E-27AB-6D4B-ADD8-6DC5702D35EF}" destId="{1A58B4ED-31A5-3A44-BF3E-4CF237722E5A}" srcOrd="0" destOrd="0" presId="urn:microsoft.com/office/officeart/2005/8/layout/hList1"/>
    <dgm:cxn modelId="{15C4D79A-76DB-E740-988C-96400EDEF290}" type="presParOf" srcId="{14ADDC8E-27AB-6D4B-ADD8-6DC5702D35EF}" destId="{BE5A4E38-92EA-0B4C-AC4E-36DCE30E1C4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9381E-0B11-4440-AF6D-76F5313B0B78}" type="doc">
      <dgm:prSet loTypeId="urn:microsoft.com/office/officeart/2005/8/layout/default" loCatId="hierarchy" qsTypeId="urn:microsoft.com/office/officeart/2005/8/quickstyle/simple1" qsCatId="simple" csTypeId="urn:microsoft.com/office/officeart/2005/8/colors/colorful4" csCatId="colorful" phldr="1"/>
      <dgm:spPr/>
      <dgm:t>
        <a:bodyPr/>
        <a:lstStyle/>
        <a:p>
          <a:endParaRPr lang="en-US"/>
        </a:p>
      </dgm:t>
    </dgm:pt>
    <dgm:pt modelId="{5890A221-BCF5-1841-9A2D-AA914C906280}">
      <dgm:prSet/>
      <dgm:spPr/>
      <dgm:t>
        <a:bodyPr/>
        <a:lstStyle/>
        <a:p>
          <a:r>
            <a:rPr lang="en-US" dirty="0">
              <a:solidFill>
                <a:schemeClr val="tx1"/>
              </a:solidFill>
            </a:rPr>
            <a:t>A centralized, automated approach to provide enterprise-wide access to resources by employees and other authorized individuals</a:t>
          </a:r>
        </a:p>
      </dgm:t>
    </dgm:pt>
    <dgm:pt modelId="{F6E600E8-742A-054F-BA74-E7A4C7A073FE}" type="parTrans" cxnId="{3BFF0F05-3B2B-E44D-9132-6CF385232258}">
      <dgm:prSet/>
      <dgm:spPr/>
      <dgm:t>
        <a:bodyPr/>
        <a:lstStyle/>
        <a:p>
          <a:endParaRPr lang="en-US"/>
        </a:p>
      </dgm:t>
    </dgm:pt>
    <dgm:pt modelId="{FE01D089-8437-EF4F-BD09-8B75C8C6473A}" type="sibTrans" cxnId="{3BFF0F05-3B2B-E44D-9132-6CF385232258}">
      <dgm:prSet/>
      <dgm:spPr/>
      <dgm:t>
        <a:bodyPr/>
        <a:lstStyle/>
        <a:p>
          <a:endParaRPr lang="en-US"/>
        </a:p>
      </dgm:t>
    </dgm:pt>
    <dgm:pt modelId="{ED6821E4-9BE4-0C4C-AAC1-600FA79F6180}">
      <dgm:prSet/>
      <dgm:spPr/>
      <dgm:t>
        <a:bodyPr/>
        <a:lstStyle/>
        <a:p>
          <a:r>
            <a:rPr lang="en-US" dirty="0">
              <a:solidFill>
                <a:schemeClr val="tx1"/>
              </a:solidFill>
            </a:rPr>
            <a:t>The focus of identity management is defining an identity for each user (human or process), associating attributes with the identity, and enforcing a means by which a user can verify identity</a:t>
          </a:r>
        </a:p>
      </dgm:t>
    </dgm:pt>
    <dgm:pt modelId="{19F88B51-16A1-D243-9860-BC4CBA5D9577}" type="parTrans" cxnId="{EC390056-497D-2941-B11F-7A4FDE5099A4}">
      <dgm:prSet/>
      <dgm:spPr/>
      <dgm:t>
        <a:bodyPr/>
        <a:lstStyle/>
        <a:p>
          <a:endParaRPr lang="en-US"/>
        </a:p>
      </dgm:t>
    </dgm:pt>
    <dgm:pt modelId="{C12A7734-9AD4-814A-B52D-6FD5E08BFF2B}" type="sibTrans" cxnId="{EC390056-497D-2941-B11F-7A4FDE5099A4}">
      <dgm:prSet/>
      <dgm:spPr/>
      <dgm:t>
        <a:bodyPr/>
        <a:lstStyle/>
        <a:p>
          <a:endParaRPr lang="en-US"/>
        </a:p>
      </dgm:t>
    </dgm:pt>
    <dgm:pt modelId="{1E06EC5C-D369-3D45-976D-0B6F2828E01F}">
      <dgm:prSet/>
      <dgm:spPr/>
      <dgm:t>
        <a:bodyPr/>
        <a:lstStyle/>
        <a:p>
          <a:r>
            <a:rPr lang="en-US" dirty="0">
              <a:solidFill>
                <a:schemeClr val="tx1"/>
              </a:solidFill>
            </a:rPr>
            <a:t>The central concept of an identity management system is the use of single sign-on (SSO) </a:t>
          </a:r>
        </a:p>
      </dgm:t>
    </dgm:pt>
    <dgm:pt modelId="{6360F2E0-3940-7047-AC3A-659375577CD4}" type="parTrans" cxnId="{45B75C25-6346-8648-B4BE-D1305FFC527C}">
      <dgm:prSet/>
      <dgm:spPr/>
      <dgm:t>
        <a:bodyPr/>
        <a:lstStyle/>
        <a:p>
          <a:endParaRPr lang="en-US"/>
        </a:p>
      </dgm:t>
    </dgm:pt>
    <dgm:pt modelId="{0DD251CC-9875-0F4E-9949-78D9FD649FB8}" type="sibTrans" cxnId="{45B75C25-6346-8648-B4BE-D1305FFC527C}">
      <dgm:prSet/>
      <dgm:spPr/>
      <dgm:t>
        <a:bodyPr/>
        <a:lstStyle/>
        <a:p>
          <a:endParaRPr lang="en-US"/>
        </a:p>
      </dgm:t>
    </dgm:pt>
    <dgm:pt modelId="{23D1CAE3-8133-6245-B02D-CFB6FD8545B7}">
      <dgm:prSet/>
      <dgm:spPr/>
      <dgm:t>
        <a:bodyPr/>
        <a:lstStyle/>
        <a:p>
          <a:r>
            <a:rPr lang="en-US" dirty="0">
              <a:solidFill>
                <a:schemeClr val="tx1"/>
              </a:solidFill>
            </a:rPr>
            <a:t>SSO enables a user to access all network resources after a single authentication</a:t>
          </a:r>
        </a:p>
      </dgm:t>
    </dgm:pt>
    <dgm:pt modelId="{4E444122-9D1D-D34F-8F5E-03E247A4A678}" type="parTrans" cxnId="{35892323-FA60-0047-9B05-812F8B34D37C}">
      <dgm:prSet/>
      <dgm:spPr/>
      <dgm:t>
        <a:bodyPr/>
        <a:lstStyle/>
        <a:p>
          <a:endParaRPr lang="en-US"/>
        </a:p>
      </dgm:t>
    </dgm:pt>
    <dgm:pt modelId="{B200C4E2-5644-1640-86E3-531CC31C6115}" type="sibTrans" cxnId="{35892323-FA60-0047-9B05-812F8B34D37C}">
      <dgm:prSet/>
      <dgm:spPr/>
      <dgm:t>
        <a:bodyPr/>
        <a:lstStyle/>
        <a:p>
          <a:endParaRPr lang="en-US"/>
        </a:p>
      </dgm:t>
    </dgm:pt>
    <dgm:pt modelId="{3FDDE9BD-C669-D743-80A8-DE1A1408440A}" type="pres">
      <dgm:prSet presAssocID="{5BF9381E-0B11-4440-AF6D-76F5313B0B78}" presName="diagram" presStyleCnt="0">
        <dgm:presLayoutVars>
          <dgm:dir/>
          <dgm:resizeHandles val="exact"/>
        </dgm:presLayoutVars>
      </dgm:prSet>
      <dgm:spPr/>
    </dgm:pt>
    <dgm:pt modelId="{BF54E97F-14ED-374F-A86F-06D3712ECF74}" type="pres">
      <dgm:prSet presAssocID="{5890A221-BCF5-1841-9A2D-AA914C906280}" presName="node" presStyleLbl="node1" presStyleIdx="0" presStyleCnt="4">
        <dgm:presLayoutVars>
          <dgm:bulletEnabled val="1"/>
        </dgm:presLayoutVars>
      </dgm:prSet>
      <dgm:spPr/>
    </dgm:pt>
    <dgm:pt modelId="{680B866A-CF31-6240-BDCF-155A03AE6183}" type="pres">
      <dgm:prSet presAssocID="{FE01D089-8437-EF4F-BD09-8B75C8C6473A}" presName="sibTrans" presStyleCnt="0"/>
      <dgm:spPr/>
    </dgm:pt>
    <dgm:pt modelId="{37F523CF-A69C-CC4C-ADE4-64BC414268A2}" type="pres">
      <dgm:prSet presAssocID="{ED6821E4-9BE4-0C4C-AAC1-600FA79F6180}" presName="node" presStyleLbl="node1" presStyleIdx="1" presStyleCnt="4">
        <dgm:presLayoutVars>
          <dgm:bulletEnabled val="1"/>
        </dgm:presLayoutVars>
      </dgm:prSet>
      <dgm:spPr/>
    </dgm:pt>
    <dgm:pt modelId="{28ACCD91-5178-5D4D-8A94-49A09824D3AD}" type="pres">
      <dgm:prSet presAssocID="{C12A7734-9AD4-814A-B52D-6FD5E08BFF2B}" presName="sibTrans" presStyleCnt="0"/>
      <dgm:spPr/>
    </dgm:pt>
    <dgm:pt modelId="{2C0AE7CA-9510-984C-9CE2-F6F6088D0DBF}" type="pres">
      <dgm:prSet presAssocID="{1E06EC5C-D369-3D45-976D-0B6F2828E01F}" presName="node" presStyleLbl="node1" presStyleIdx="2" presStyleCnt="4">
        <dgm:presLayoutVars>
          <dgm:bulletEnabled val="1"/>
        </dgm:presLayoutVars>
      </dgm:prSet>
      <dgm:spPr/>
    </dgm:pt>
    <dgm:pt modelId="{D67EB8E3-4D48-8544-93CF-BB5D1739A49B}" type="pres">
      <dgm:prSet presAssocID="{0DD251CC-9875-0F4E-9949-78D9FD649FB8}" presName="sibTrans" presStyleCnt="0"/>
      <dgm:spPr/>
    </dgm:pt>
    <dgm:pt modelId="{A83785E5-56CB-EE4A-AB99-26EB6A90B067}" type="pres">
      <dgm:prSet presAssocID="{23D1CAE3-8133-6245-B02D-CFB6FD8545B7}" presName="node" presStyleLbl="node1" presStyleIdx="3" presStyleCnt="4">
        <dgm:presLayoutVars>
          <dgm:bulletEnabled val="1"/>
        </dgm:presLayoutVars>
      </dgm:prSet>
      <dgm:spPr/>
    </dgm:pt>
  </dgm:ptLst>
  <dgm:cxnLst>
    <dgm:cxn modelId="{3BFF0F05-3B2B-E44D-9132-6CF385232258}" srcId="{5BF9381E-0B11-4440-AF6D-76F5313B0B78}" destId="{5890A221-BCF5-1841-9A2D-AA914C906280}" srcOrd="0" destOrd="0" parTransId="{F6E600E8-742A-054F-BA74-E7A4C7A073FE}" sibTransId="{FE01D089-8437-EF4F-BD09-8B75C8C6473A}"/>
    <dgm:cxn modelId="{4D27341A-6AD9-8240-B2B2-7FEBF7DA6D7E}" type="presOf" srcId="{5BF9381E-0B11-4440-AF6D-76F5313B0B78}" destId="{3FDDE9BD-C669-D743-80A8-DE1A1408440A}" srcOrd="0" destOrd="0" presId="urn:microsoft.com/office/officeart/2005/8/layout/default"/>
    <dgm:cxn modelId="{35892323-FA60-0047-9B05-812F8B34D37C}" srcId="{5BF9381E-0B11-4440-AF6D-76F5313B0B78}" destId="{23D1CAE3-8133-6245-B02D-CFB6FD8545B7}" srcOrd="3" destOrd="0" parTransId="{4E444122-9D1D-D34F-8F5E-03E247A4A678}" sibTransId="{B200C4E2-5644-1640-86E3-531CC31C6115}"/>
    <dgm:cxn modelId="{45B75C25-6346-8648-B4BE-D1305FFC527C}" srcId="{5BF9381E-0B11-4440-AF6D-76F5313B0B78}" destId="{1E06EC5C-D369-3D45-976D-0B6F2828E01F}" srcOrd="2" destOrd="0" parTransId="{6360F2E0-3940-7047-AC3A-659375577CD4}" sibTransId="{0DD251CC-9875-0F4E-9949-78D9FD649FB8}"/>
    <dgm:cxn modelId="{4619F737-8A76-1A49-9D95-2DBDE33A64F9}" type="presOf" srcId="{1E06EC5C-D369-3D45-976D-0B6F2828E01F}" destId="{2C0AE7CA-9510-984C-9CE2-F6F6088D0DBF}" srcOrd="0" destOrd="0" presId="urn:microsoft.com/office/officeart/2005/8/layout/default"/>
    <dgm:cxn modelId="{EC390056-497D-2941-B11F-7A4FDE5099A4}" srcId="{5BF9381E-0B11-4440-AF6D-76F5313B0B78}" destId="{ED6821E4-9BE4-0C4C-AAC1-600FA79F6180}" srcOrd="1" destOrd="0" parTransId="{19F88B51-16A1-D243-9860-BC4CBA5D9577}" sibTransId="{C12A7734-9AD4-814A-B52D-6FD5E08BFF2B}"/>
    <dgm:cxn modelId="{FA488B65-C680-0B48-AB9A-96B62A9FC388}" type="presOf" srcId="{ED6821E4-9BE4-0C4C-AAC1-600FA79F6180}" destId="{37F523CF-A69C-CC4C-ADE4-64BC414268A2}" srcOrd="0" destOrd="0" presId="urn:microsoft.com/office/officeart/2005/8/layout/default"/>
    <dgm:cxn modelId="{53823ECD-7B99-0948-972C-76E0220F8BCB}" type="presOf" srcId="{23D1CAE3-8133-6245-B02D-CFB6FD8545B7}" destId="{A83785E5-56CB-EE4A-AB99-26EB6A90B067}" srcOrd="0" destOrd="0" presId="urn:microsoft.com/office/officeart/2005/8/layout/default"/>
    <dgm:cxn modelId="{EC913CD2-CBFC-734F-9558-C5FDC337F5A9}" type="presOf" srcId="{5890A221-BCF5-1841-9A2D-AA914C906280}" destId="{BF54E97F-14ED-374F-A86F-06D3712ECF74}" srcOrd="0" destOrd="0" presId="urn:microsoft.com/office/officeart/2005/8/layout/default"/>
    <dgm:cxn modelId="{D0C324F2-21EC-2248-9601-F381AA938376}" type="presParOf" srcId="{3FDDE9BD-C669-D743-80A8-DE1A1408440A}" destId="{BF54E97F-14ED-374F-A86F-06D3712ECF74}" srcOrd="0" destOrd="0" presId="urn:microsoft.com/office/officeart/2005/8/layout/default"/>
    <dgm:cxn modelId="{1FCA47DA-252D-944A-8071-C94693D876BD}" type="presParOf" srcId="{3FDDE9BD-C669-D743-80A8-DE1A1408440A}" destId="{680B866A-CF31-6240-BDCF-155A03AE6183}" srcOrd="1" destOrd="0" presId="urn:microsoft.com/office/officeart/2005/8/layout/default"/>
    <dgm:cxn modelId="{9BCDA5E6-0D3E-154D-804C-71E3CE578D02}" type="presParOf" srcId="{3FDDE9BD-C669-D743-80A8-DE1A1408440A}" destId="{37F523CF-A69C-CC4C-ADE4-64BC414268A2}" srcOrd="2" destOrd="0" presId="urn:microsoft.com/office/officeart/2005/8/layout/default"/>
    <dgm:cxn modelId="{CE4422CC-E09A-4A42-AB40-D8A583DF0061}" type="presParOf" srcId="{3FDDE9BD-C669-D743-80A8-DE1A1408440A}" destId="{28ACCD91-5178-5D4D-8A94-49A09824D3AD}" srcOrd="3" destOrd="0" presId="urn:microsoft.com/office/officeart/2005/8/layout/default"/>
    <dgm:cxn modelId="{7DC36AB4-D25C-B149-B235-F9018BD49088}" type="presParOf" srcId="{3FDDE9BD-C669-D743-80A8-DE1A1408440A}" destId="{2C0AE7CA-9510-984C-9CE2-F6F6088D0DBF}" srcOrd="4" destOrd="0" presId="urn:microsoft.com/office/officeart/2005/8/layout/default"/>
    <dgm:cxn modelId="{F0410C70-5DD3-8544-8F33-613F9661565B}" type="presParOf" srcId="{3FDDE9BD-C669-D743-80A8-DE1A1408440A}" destId="{D67EB8E3-4D48-8544-93CF-BB5D1739A49B}" srcOrd="5" destOrd="0" presId="urn:microsoft.com/office/officeart/2005/8/layout/default"/>
    <dgm:cxn modelId="{9B6F3196-488C-CD4D-A9B0-06A4E5748900}" type="presParOf" srcId="{3FDDE9BD-C669-D743-80A8-DE1A1408440A}" destId="{A83785E5-56CB-EE4A-AB99-26EB6A90B0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C1D6B-FEBC-3E40-A76F-43EE9D7ACEBA}">
      <dsp:nvSpPr>
        <dsp:cNvPr id="0" name=""/>
        <dsp:cNvSpPr/>
      </dsp:nvSpPr>
      <dsp:spPr>
        <a:xfrm>
          <a:off x="3039066" y="4357"/>
          <a:ext cx="2562827" cy="1054804"/>
        </a:xfrm>
        <a:prstGeom prst="roundRect">
          <a:avLst>
            <a:gd name="adj" fmla="val 10000"/>
          </a:avLst>
        </a:prstGeom>
        <a:solidFill>
          <a:schemeClr val="accent4">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There are three general means, or </a:t>
          </a:r>
          <a:r>
            <a:rPr lang="en-US" sz="1400" i="1" kern="1200" dirty="0"/>
            <a:t>authentication factors</a:t>
          </a:r>
          <a:r>
            <a:rPr lang="en-US" sz="1400" kern="1200" dirty="0"/>
            <a:t>, of authenticating a user’s identity, which can be used alone or in combination: </a:t>
          </a:r>
        </a:p>
      </dsp:txBody>
      <dsp:txXfrm>
        <a:off x="3069960" y="35251"/>
        <a:ext cx="2501039" cy="993016"/>
      </dsp:txXfrm>
    </dsp:sp>
    <dsp:sp modelId="{1FFB8815-67CE-384B-86DA-454FC6760F45}">
      <dsp:nvSpPr>
        <dsp:cNvPr id="0" name=""/>
        <dsp:cNvSpPr/>
      </dsp:nvSpPr>
      <dsp:spPr>
        <a:xfrm>
          <a:off x="1284351" y="1059161"/>
          <a:ext cx="3036128" cy="421921"/>
        </a:xfrm>
        <a:custGeom>
          <a:avLst/>
          <a:gdLst/>
          <a:ahLst/>
          <a:cxnLst/>
          <a:rect l="0" t="0" r="0" b="0"/>
          <a:pathLst>
            <a:path>
              <a:moveTo>
                <a:pt x="3036128" y="0"/>
              </a:moveTo>
              <a:lnTo>
                <a:pt x="3036128" y="210960"/>
              </a:lnTo>
              <a:lnTo>
                <a:pt x="0" y="210960"/>
              </a:lnTo>
              <a:lnTo>
                <a:pt x="0" y="421921"/>
              </a:lnTo>
            </a:path>
          </a:pathLst>
        </a:custGeom>
        <a:noFill/>
        <a:ln w="50800" cap="flat" cmpd="sng" algn="ctr">
          <a:solidFill>
            <a:schemeClr val="accent6">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419083A4-EA03-1044-939C-3AE8E10970B2}">
      <dsp:nvSpPr>
        <dsp:cNvPr id="0" name=""/>
        <dsp:cNvSpPr/>
      </dsp:nvSpPr>
      <dsp:spPr>
        <a:xfrm>
          <a:off x="3736" y="1481083"/>
          <a:ext cx="2561229" cy="1888501"/>
        </a:xfrm>
        <a:prstGeom prst="roundRect">
          <a:avLst>
            <a:gd name="adj" fmla="val 10000"/>
          </a:avLst>
        </a:prstGeom>
        <a:solidFill>
          <a:schemeClr val="accent6">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Knowledge factor </a:t>
          </a:r>
        </a:p>
        <a:p>
          <a:pPr marL="0" lvl="0" indent="0" algn="ctr" defTabSz="533400">
            <a:lnSpc>
              <a:spcPct val="90000"/>
            </a:lnSpc>
            <a:spcBef>
              <a:spcPct val="0"/>
            </a:spcBef>
            <a:spcAft>
              <a:spcPct val="35000"/>
            </a:spcAft>
            <a:buNone/>
          </a:pPr>
          <a:r>
            <a:rPr lang="en-US" sz="1200" b="1" kern="1200" dirty="0">
              <a:solidFill>
                <a:schemeClr val="tx1"/>
              </a:solidFill>
            </a:rPr>
            <a:t>(something the individual knows): </a:t>
          </a:r>
        </a:p>
        <a:p>
          <a:pPr marL="0" lvl="0" indent="0" algn="ctr" defTabSz="533400">
            <a:lnSpc>
              <a:spcPct val="90000"/>
            </a:lnSpc>
            <a:spcBef>
              <a:spcPct val="0"/>
            </a:spcBef>
            <a:spcAft>
              <a:spcPct val="35000"/>
            </a:spcAft>
            <a:buNone/>
          </a:pPr>
          <a:r>
            <a:rPr lang="en-US" sz="1000" kern="1200" dirty="0">
              <a:solidFill>
                <a:schemeClr val="tx1"/>
              </a:solidFill>
            </a:rPr>
            <a:t>Requires the user to demonstrate knowledge of secret information. Routinely used in single-layer authentication processes, knowledge factors can come in the form of passwords, passphrases, personal identification numbers (PINs), or answers to secret questions</a:t>
          </a:r>
        </a:p>
      </dsp:txBody>
      <dsp:txXfrm>
        <a:off x="59048" y="1536395"/>
        <a:ext cx="2450605" cy="1777877"/>
      </dsp:txXfrm>
    </dsp:sp>
    <dsp:sp modelId="{F59CD57D-0805-6744-9B62-052710DF796D}">
      <dsp:nvSpPr>
        <dsp:cNvPr id="0" name=""/>
        <dsp:cNvSpPr/>
      </dsp:nvSpPr>
      <dsp:spPr>
        <a:xfrm>
          <a:off x="4088852" y="1059161"/>
          <a:ext cx="231627" cy="421921"/>
        </a:xfrm>
        <a:custGeom>
          <a:avLst/>
          <a:gdLst/>
          <a:ahLst/>
          <a:cxnLst/>
          <a:rect l="0" t="0" r="0" b="0"/>
          <a:pathLst>
            <a:path>
              <a:moveTo>
                <a:pt x="231627" y="0"/>
              </a:moveTo>
              <a:lnTo>
                <a:pt x="231627" y="210960"/>
              </a:lnTo>
              <a:lnTo>
                <a:pt x="0" y="210960"/>
              </a:lnTo>
              <a:lnTo>
                <a:pt x="0" y="421921"/>
              </a:lnTo>
            </a:path>
          </a:pathLst>
        </a:custGeom>
        <a:noFill/>
        <a:ln w="50800" cap="flat" cmpd="sng" algn="ctr">
          <a:solidFill>
            <a:schemeClr val="accent6">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3659A9DF-8072-4F45-BA3A-48A2FB50C298}">
      <dsp:nvSpPr>
        <dsp:cNvPr id="0" name=""/>
        <dsp:cNvSpPr/>
      </dsp:nvSpPr>
      <dsp:spPr>
        <a:xfrm>
          <a:off x="3039628" y="1481083"/>
          <a:ext cx="2098449" cy="2078144"/>
        </a:xfrm>
        <a:prstGeom prst="roundRect">
          <a:avLst>
            <a:gd name="adj" fmla="val 10000"/>
          </a:avLst>
        </a:prstGeom>
        <a:solidFill>
          <a:schemeClr val="accent6">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Possession factor </a:t>
          </a:r>
        </a:p>
        <a:p>
          <a:pPr marL="0" lvl="0" indent="0" algn="ctr" defTabSz="533400">
            <a:lnSpc>
              <a:spcPct val="90000"/>
            </a:lnSpc>
            <a:spcBef>
              <a:spcPct val="0"/>
            </a:spcBef>
            <a:spcAft>
              <a:spcPct val="35000"/>
            </a:spcAft>
            <a:buNone/>
          </a:pPr>
          <a:r>
            <a:rPr lang="en-US" sz="1200" b="1" kern="1200" dirty="0">
              <a:solidFill>
                <a:schemeClr val="tx1"/>
              </a:solidFill>
            </a:rPr>
            <a:t>(something the individual possesses): </a:t>
          </a:r>
        </a:p>
        <a:p>
          <a:pPr marL="0" lvl="0" indent="0" algn="ctr" defTabSz="533400">
            <a:lnSpc>
              <a:spcPct val="90000"/>
            </a:lnSpc>
            <a:spcBef>
              <a:spcPct val="0"/>
            </a:spcBef>
            <a:spcAft>
              <a:spcPct val="35000"/>
            </a:spcAft>
            <a:buNone/>
          </a:pPr>
          <a:r>
            <a:rPr lang="en-US" sz="1000" kern="1200" dirty="0">
              <a:solidFill>
                <a:schemeClr val="tx1"/>
              </a:solidFill>
            </a:rPr>
            <a:t>Physical entity possessed by the authorized user to connect to the client computer or portal. This type of authenticator used to be referred to as a token, but that term is now deprecated. The term hardware token is a preferable alternative. Possession factors fall into two categories: </a:t>
          </a:r>
        </a:p>
      </dsp:txBody>
      <dsp:txXfrm>
        <a:off x="3100495" y="1541950"/>
        <a:ext cx="1976715" cy="1956410"/>
      </dsp:txXfrm>
    </dsp:sp>
    <dsp:sp modelId="{CDF2987E-1BA6-074C-8B29-3CA5C53EACA1}">
      <dsp:nvSpPr>
        <dsp:cNvPr id="0" name=""/>
        <dsp:cNvSpPr/>
      </dsp:nvSpPr>
      <dsp:spPr>
        <a:xfrm>
          <a:off x="2047046" y="3559228"/>
          <a:ext cx="2041806" cy="421921"/>
        </a:xfrm>
        <a:custGeom>
          <a:avLst/>
          <a:gdLst/>
          <a:ahLst/>
          <a:cxnLst/>
          <a:rect l="0" t="0" r="0" b="0"/>
          <a:pathLst>
            <a:path>
              <a:moveTo>
                <a:pt x="2041806" y="0"/>
              </a:moveTo>
              <a:lnTo>
                <a:pt x="2041806" y="210960"/>
              </a:lnTo>
              <a:lnTo>
                <a:pt x="0" y="210960"/>
              </a:lnTo>
              <a:lnTo>
                <a:pt x="0" y="421921"/>
              </a:lnTo>
            </a:path>
          </a:pathLst>
        </a:custGeom>
        <a:noFill/>
        <a:ln w="50800" cap="flat" cmpd="sng" algn="ctr">
          <a:solidFill>
            <a:schemeClr val="accent1">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FE6F6DA1-B741-C54E-9015-B876E6D69595}">
      <dsp:nvSpPr>
        <dsp:cNvPr id="0" name=""/>
        <dsp:cNvSpPr/>
      </dsp:nvSpPr>
      <dsp:spPr>
        <a:xfrm>
          <a:off x="407452" y="3981150"/>
          <a:ext cx="3279187" cy="1054804"/>
        </a:xfrm>
        <a:prstGeom prst="roundRect">
          <a:avLst>
            <a:gd name="adj" fmla="val 10000"/>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Connected hardware tokens </a:t>
          </a:r>
          <a:r>
            <a:rPr lang="en-US" sz="1000" kern="1200" dirty="0"/>
            <a:t>are items that connect to a computer logically (e.g., via wireless) or physically in order to authenticate identity. Items such as smart cards, wireless tags, and USB tokens are common connected tokens used to serve as a possession factor</a:t>
          </a:r>
        </a:p>
      </dsp:txBody>
      <dsp:txXfrm>
        <a:off x="438346" y="4012044"/>
        <a:ext cx="3217399" cy="993016"/>
      </dsp:txXfrm>
    </dsp:sp>
    <dsp:sp modelId="{9582F9BC-09A0-5F4A-81CB-63E5C3BFCA29}">
      <dsp:nvSpPr>
        <dsp:cNvPr id="0" name=""/>
        <dsp:cNvSpPr/>
      </dsp:nvSpPr>
      <dsp:spPr>
        <a:xfrm>
          <a:off x="4088852" y="3559228"/>
          <a:ext cx="1876924" cy="421921"/>
        </a:xfrm>
        <a:custGeom>
          <a:avLst/>
          <a:gdLst/>
          <a:ahLst/>
          <a:cxnLst/>
          <a:rect l="0" t="0" r="0" b="0"/>
          <a:pathLst>
            <a:path>
              <a:moveTo>
                <a:pt x="0" y="0"/>
              </a:moveTo>
              <a:lnTo>
                <a:pt x="0" y="210960"/>
              </a:lnTo>
              <a:lnTo>
                <a:pt x="1876924" y="210960"/>
              </a:lnTo>
              <a:lnTo>
                <a:pt x="1876924" y="421921"/>
              </a:lnTo>
            </a:path>
          </a:pathLst>
        </a:custGeom>
        <a:noFill/>
        <a:ln w="50800" cap="flat" cmpd="sng" algn="ctr">
          <a:solidFill>
            <a:schemeClr val="accent1">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F6470846-BA0D-6F4F-A625-7A6E99F401D9}">
      <dsp:nvSpPr>
        <dsp:cNvPr id="0" name=""/>
        <dsp:cNvSpPr/>
      </dsp:nvSpPr>
      <dsp:spPr>
        <a:xfrm>
          <a:off x="4161302" y="3981150"/>
          <a:ext cx="3608950" cy="1054804"/>
        </a:xfrm>
        <a:prstGeom prst="roundRect">
          <a:avLst>
            <a:gd name="adj" fmla="val 10000"/>
          </a:avLst>
        </a:prstGeom>
        <a:solidFill>
          <a:schemeClr val="accent1">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Disconnected hardware tokens </a:t>
          </a:r>
          <a:r>
            <a:rPr lang="en-US" sz="1000" kern="1200" dirty="0"/>
            <a:t>are items that do not directly connect to the client computer, instead requiring input from the individual attempting to sign in. Typically, a disconnected hardware token device will use a built-in screen to display authentication data that are then utilized by the user to sign in when prompted</a:t>
          </a:r>
        </a:p>
      </dsp:txBody>
      <dsp:txXfrm>
        <a:off x="4192196" y="4012044"/>
        <a:ext cx="3547162" cy="993016"/>
      </dsp:txXfrm>
    </dsp:sp>
    <dsp:sp modelId="{07E6D490-263E-A945-B61B-DF462724206E}">
      <dsp:nvSpPr>
        <dsp:cNvPr id="0" name=""/>
        <dsp:cNvSpPr/>
      </dsp:nvSpPr>
      <dsp:spPr>
        <a:xfrm>
          <a:off x="4320480" y="1059161"/>
          <a:ext cx="2804501" cy="421921"/>
        </a:xfrm>
        <a:custGeom>
          <a:avLst/>
          <a:gdLst/>
          <a:ahLst/>
          <a:cxnLst/>
          <a:rect l="0" t="0" r="0" b="0"/>
          <a:pathLst>
            <a:path>
              <a:moveTo>
                <a:pt x="0" y="0"/>
              </a:moveTo>
              <a:lnTo>
                <a:pt x="0" y="210960"/>
              </a:lnTo>
              <a:lnTo>
                <a:pt x="2804501" y="210960"/>
              </a:lnTo>
              <a:lnTo>
                <a:pt x="2804501" y="421921"/>
              </a:lnTo>
            </a:path>
          </a:pathLst>
        </a:custGeom>
        <a:noFill/>
        <a:ln w="50800" cap="flat" cmpd="sng" algn="ctr">
          <a:solidFill>
            <a:schemeClr val="accent6">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12DAD903-0FD1-7D4E-9747-1BA80081C699}">
      <dsp:nvSpPr>
        <dsp:cNvPr id="0" name=""/>
        <dsp:cNvSpPr/>
      </dsp:nvSpPr>
      <dsp:spPr>
        <a:xfrm>
          <a:off x="5612739" y="1481083"/>
          <a:ext cx="3024483" cy="1870263"/>
        </a:xfrm>
        <a:prstGeom prst="roundRect">
          <a:avLst>
            <a:gd name="adj" fmla="val 10000"/>
          </a:avLst>
        </a:prstGeom>
        <a:solidFill>
          <a:schemeClr val="accent6">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Inherence factor </a:t>
          </a:r>
        </a:p>
        <a:p>
          <a:pPr marL="0" lvl="0" indent="0" algn="ctr" defTabSz="533400">
            <a:lnSpc>
              <a:spcPct val="90000"/>
            </a:lnSpc>
            <a:spcBef>
              <a:spcPct val="0"/>
            </a:spcBef>
            <a:spcAft>
              <a:spcPct val="35000"/>
            </a:spcAft>
            <a:buNone/>
          </a:pPr>
          <a:r>
            <a:rPr lang="en-US" sz="1200" b="1" kern="1200" dirty="0">
              <a:solidFill>
                <a:schemeClr val="tx1"/>
              </a:solidFill>
            </a:rPr>
            <a:t>(something the individual is or does):</a:t>
          </a:r>
        </a:p>
        <a:p>
          <a:pPr marL="0" lvl="0" indent="0" algn="ctr" defTabSz="533400">
            <a:lnSpc>
              <a:spcPct val="90000"/>
            </a:lnSpc>
            <a:spcBef>
              <a:spcPct val="0"/>
            </a:spcBef>
            <a:spcAft>
              <a:spcPct val="35000"/>
            </a:spcAft>
            <a:buNone/>
          </a:pPr>
          <a:r>
            <a:rPr lang="en-US" sz="1000" b="1" kern="1200" dirty="0">
              <a:solidFill>
                <a:schemeClr val="tx1"/>
              </a:solidFill>
            </a:rPr>
            <a:t> </a:t>
          </a:r>
          <a:r>
            <a:rPr lang="en-US" sz="1000" kern="1200" dirty="0">
              <a:solidFill>
                <a:schemeClr val="tx1"/>
              </a:solidFill>
            </a:rPr>
            <a:t>Refers to characteristics, called biometrics, that are unique or almost unique to the individual. These include static biometrics, such as fingerprint, retina, and face; and dynamic biometrics, such as voice, handwriting, and typing rhythm</a:t>
          </a:r>
        </a:p>
      </dsp:txBody>
      <dsp:txXfrm>
        <a:off x="5667517" y="1535861"/>
        <a:ext cx="2914927" cy="1760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79F05-35E1-104C-985F-17DE1C0AF79D}">
      <dsp:nvSpPr>
        <dsp:cNvPr id="0" name=""/>
        <dsp:cNvSpPr/>
      </dsp:nvSpPr>
      <dsp:spPr>
        <a:xfrm>
          <a:off x="3824433" y="0"/>
          <a:ext cx="1722007" cy="1414093"/>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Central to the problem of authenticated key exchange are two issues:</a:t>
          </a:r>
        </a:p>
      </dsp:txBody>
      <dsp:txXfrm>
        <a:off x="4076615" y="207089"/>
        <a:ext cx="1217643" cy="999915"/>
      </dsp:txXfrm>
    </dsp:sp>
    <dsp:sp modelId="{C5F88DEF-6D6F-DD47-8C6B-04D781FB85C0}">
      <dsp:nvSpPr>
        <dsp:cNvPr id="0" name=""/>
        <dsp:cNvSpPr/>
      </dsp:nvSpPr>
      <dsp:spPr>
        <a:xfrm rot="2416429">
          <a:off x="5185789" y="1473329"/>
          <a:ext cx="834278" cy="22171"/>
        </a:xfrm>
        <a:custGeom>
          <a:avLst/>
          <a:gdLst/>
          <a:ahLst/>
          <a:cxnLst/>
          <a:rect l="0" t="0" r="0" b="0"/>
          <a:pathLst>
            <a:path>
              <a:moveTo>
                <a:pt x="0" y="11085"/>
              </a:moveTo>
              <a:lnTo>
                <a:pt x="834278" y="11085"/>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82071" y="1463558"/>
        <a:ext cx="41713" cy="41713"/>
      </dsp:txXfrm>
    </dsp:sp>
    <dsp:sp modelId="{466CC06D-AEEB-A447-B59B-2F72AA20D107}">
      <dsp:nvSpPr>
        <dsp:cNvPr id="0" name=""/>
        <dsp:cNvSpPr/>
      </dsp:nvSpPr>
      <dsp:spPr>
        <a:xfrm>
          <a:off x="5472832" y="1397963"/>
          <a:ext cx="2992870" cy="2488236"/>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a:t>
          </a:r>
          <a:r>
            <a:rPr lang="en-US" sz="1400" b="1" kern="1200" dirty="0">
              <a:solidFill>
                <a:schemeClr val="tx2"/>
              </a:solidFill>
            </a:rPr>
            <a:t> Confidentiality</a:t>
          </a:r>
        </a:p>
        <a:p>
          <a:pPr marL="114300" lvl="1" indent="-114300" algn="l" defTabSz="622300">
            <a:lnSpc>
              <a:spcPct val="90000"/>
            </a:lnSpc>
            <a:spcBef>
              <a:spcPct val="0"/>
            </a:spcBef>
            <a:spcAft>
              <a:spcPct val="15000"/>
            </a:spcAft>
            <a:buChar char="•"/>
          </a:pPr>
          <a:r>
            <a:rPr lang="en-US" sz="1400" kern="1200" dirty="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a:solidFill>
                <a:schemeClr val="tx1"/>
              </a:solidFill>
            </a:rPr>
            <a:t>This requires the prior existence of secret or public keys that can be used for this purpose</a:t>
          </a:r>
        </a:p>
      </dsp:txBody>
      <dsp:txXfrm>
        <a:off x="5911128" y="1762357"/>
        <a:ext cx="2116278" cy="1759448"/>
      </dsp:txXfrm>
    </dsp:sp>
    <dsp:sp modelId="{6EC2EFFE-BCDF-F34D-8AA4-23E20C4141B4}">
      <dsp:nvSpPr>
        <dsp:cNvPr id="0" name=""/>
        <dsp:cNvSpPr/>
      </dsp:nvSpPr>
      <dsp:spPr>
        <a:xfrm rot="8946977">
          <a:off x="3270359" y="1310863"/>
          <a:ext cx="773975" cy="22171"/>
        </a:xfrm>
        <a:custGeom>
          <a:avLst/>
          <a:gdLst/>
          <a:ahLst/>
          <a:cxnLst/>
          <a:rect l="0" t="0" r="0" b="0"/>
          <a:pathLst>
            <a:path>
              <a:moveTo>
                <a:pt x="0" y="11085"/>
              </a:moveTo>
              <a:lnTo>
                <a:pt x="773975" y="11085"/>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3637998" y="1302599"/>
        <a:ext cx="38698" cy="38698"/>
      </dsp:txXfrm>
    </dsp:sp>
    <dsp:sp modelId="{E03A69F7-1AF4-9643-A17D-2DB9030ECD8C}">
      <dsp:nvSpPr>
        <dsp:cNvPr id="0" name=""/>
        <dsp:cNvSpPr/>
      </dsp:nvSpPr>
      <dsp:spPr>
        <a:xfrm>
          <a:off x="92948" y="843139"/>
          <a:ext cx="3540069" cy="3104043"/>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a:t>
          </a:r>
          <a:r>
            <a:rPr lang="en-US" sz="1400" b="1" kern="1200" dirty="0">
              <a:solidFill>
                <a:schemeClr val="tx2"/>
              </a:solidFill>
            </a:rPr>
            <a:t> Timeliness</a:t>
          </a:r>
        </a:p>
        <a:p>
          <a:pPr marL="114300" lvl="1" indent="-114300" algn="l" defTabSz="622300">
            <a:lnSpc>
              <a:spcPct val="90000"/>
            </a:lnSpc>
            <a:spcBef>
              <a:spcPct val="0"/>
            </a:spcBef>
            <a:spcAft>
              <a:spcPct val="15000"/>
            </a:spcAft>
            <a:buChar char="•"/>
          </a:pPr>
          <a:r>
            <a:rPr lang="en-US" sz="1400" kern="1200" dirty="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a:solidFill>
                <a:schemeClr val="tx1"/>
              </a:solidFill>
            </a:rPr>
            <a:t>Such replays could allow an opponent to:</a:t>
          </a:r>
        </a:p>
        <a:p>
          <a:pPr marL="228600" lvl="2" indent="-114300" algn="l" defTabSz="622300">
            <a:lnSpc>
              <a:spcPct val="90000"/>
            </a:lnSpc>
            <a:spcBef>
              <a:spcPct val="0"/>
            </a:spcBef>
            <a:spcAft>
              <a:spcPct val="15000"/>
            </a:spcAft>
            <a:buChar char="•"/>
          </a:pPr>
          <a:r>
            <a:rPr lang="en-US" sz="1400" kern="1200" dirty="0">
              <a:solidFill>
                <a:schemeClr val="tx1"/>
              </a:solidFill>
            </a:rPr>
            <a:t>compromise a session key</a:t>
          </a:r>
        </a:p>
        <a:p>
          <a:pPr marL="228600" lvl="2" indent="-114300" algn="l" defTabSz="622300">
            <a:lnSpc>
              <a:spcPct val="90000"/>
            </a:lnSpc>
            <a:spcBef>
              <a:spcPct val="0"/>
            </a:spcBef>
            <a:spcAft>
              <a:spcPct val="15000"/>
            </a:spcAft>
            <a:buChar char="•"/>
          </a:pPr>
          <a:r>
            <a:rPr lang="en-US" sz="1400" kern="1200" dirty="0">
              <a:solidFill>
                <a:schemeClr val="tx1"/>
              </a:solidFill>
            </a:rPr>
            <a:t>successfully impersonate another party</a:t>
          </a:r>
        </a:p>
        <a:p>
          <a:pPr marL="228600" lvl="2" indent="-114300" algn="l" defTabSz="622300">
            <a:lnSpc>
              <a:spcPct val="90000"/>
            </a:lnSpc>
            <a:spcBef>
              <a:spcPct val="0"/>
            </a:spcBef>
            <a:spcAft>
              <a:spcPct val="15000"/>
            </a:spcAft>
            <a:buChar char="•"/>
          </a:pPr>
          <a:r>
            <a:rPr lang="en-US" sz="1400" kern="1200" dirty="0">
              <a:solidFill>
                <a:schemeClr val="tx1"/>
              </a:solidFill>
            </a:rPr>
            <a:t>disrupt operations by presenting parties with messages that appear genuine but are not </a:t>
          </a:r>
        </a:p>
      </dsp:txBody>
      <dsp:txXfrm>
        <a:off x="611379" y="1297716"/>
        <a:ext cx="2503207" cy="2194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CF627-1098-DA4A-A340-1BC48F0EA257}">
      <dsp:nvSpPr>
        <dsp:cNvPr id="0" name=""/>
        <dsp:cNvSpPr/>
      </dsp:nvSpPr>
      <dsp:spPr>
        <a:xfrm>
          <a:off x="0" y="23798"/>
          <a:ext cx="7570787" cy="1297078"/>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rtl="0">
            <a:lnSpc>
              <a:spcPct val="90000"/>
            </a:lnSpc>
            <a:spcBef>
              <a:spcPct val="0"/>
            </a:spcBef>
            <a:spcAft>
              <a:spcPct val="35000"/>
            </a:spcAft>
            <a:buNone/>
          </a:pPr>
          <a:r>
            <a:rPr lang="en-US" sz="2500" b="1" kern="1200" dirty="0">
              <a:effectLst>
                <a:outerShdw blurRad="38100" dist="38100" dir="2700000" algn="tl">
                  <a:srgbClr val="000000">
                    <a:alpha val="43137"/>
                  </a:srgbClr>
                </a:outerShdw>
              </a:effectLst>
            </a:rPr>
            <a:t>A two-level hierarchy of symmetric keys can be used to provide confidentiality for communication in a distributed environment</a:t>
          </a:r>
        </a:p>
      </dsp:txBody>
      <dsp:txXfrm>
        <a:off x="0" y="23798"/>
        <a:ext cx="7570787" cy="1297078"/>
      </dsp:txXfrm>
    </dsp:sp>
    <dsp:sp modelId="{944EFA6F-E7B0-1E42-AD4C-1993C04C163B}">
      <dsp:nvSpPr>
        <dsp:cNvPr id="0" name=""/>
        <dsp:cNvSpPr/>
      </dsp:nvSpPr>
      <dsp:spPr>
        <a:xfrm>
          <a:off x="0" y="1320876"/>
          <a:ext cx="7570787" cy="3294000"/>
        </a:xfrm>
        <a:prstGeom prst="rect">
          <a:avLst/>
        </a:prstGeom>
        <a:solidFill>
          <a:schemeClr val="accent1">
            <a:alpha val="90000"/>
            <a:tint val="4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Strategy involves the use of a trusted key distribution center (KDC)</a:t>
          </a:r>
        </a:p>
        <a:p>
          <a:pPr marL="228600" lvl="1" indent="-228600" algn="l" defTabSz="1111250" rtl="0">
            <a:lnSpc>
              <a:spcPct val="90000"/>
            </a:lnSpc>
            <a:spcBef>
              <a:spcPct val="0"/>
            </a:spcBef>
            <a:spcAft>
              <a:spcPct val="15000"/>
            </a:spcAft>
            <a:buChar char="•"/>
          </a:pPr>
          <a:r>
            <a:rPr lang="en-US" sz="2500" kern="1200" dirty="0"/>
            <a:t>Each party shares a secret key, known as a master key, with the KDC</a:t>
          </a:r>
        </a:p>
        <a:p>
          <a:pPr marL="228600" lvl="1" indent="-228600" algn="l" defTabSz="1111250" rtl="0">
            <a:lnSpc>
              <a:spcPct val="90000"/>
            </a:lnSpc>
            <a:spcBef>
              <a:spcPct val="0"/>
            </a:spcBef>
            <a:spcAft>
              <a:spcPct val="15000"/>
            </a:spcAft>
            <a:buChar char="•"/>
          </a:pPr>
          <a:r>
            <a:rPr lang="en-US" sz="2500" kern="1200" dirty="0"/>
            <a:t>KDC is responsible for generating keys to be used for a short time over a connection between two parties and for distributing those keys using the master keys to protect the distribution</a:t>
          </a:r>
        </a:p>
      </dsp:txBody>
      <dsp:txXfrm>
        <a:off x="0" y="1320876"/>
        <a:ext cx="7570787" cy="329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Ideally, the user should not be aware that authentication is taking place beyond the requirement to enter a password</a:t>
          </a:r>
        </a:p>
      </dsp:txBody>
      <dsp:txXfrm>
        <a:off x="5446889" y="3117207"/>
        <a:ext cx="2830343" cy="918226"/>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system should be capable of supporting large numbers of clients and servers</a:t>
          </a:r>
        </a:p>
      </dsp:txBody>
      <dsp:txXfrm>
        <a:off x="765037" y="3117207"/>
        <a:ext cx="2082862" cy="918226"/>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Should be highly reliable and should employ a distributed server architecture with one system able to back up another</a:t>
          </a:r>
        </a:p>
      </dsp:txBody>
      <dsp:txXfrm>
        <a:off x="5751497" y="28567"/>
        <a:ext cx="1917159" cy="918226"/>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network eavesdropper should not be able to obtain the necessary information to impersonate a user</a:t>
          </a:r>
        </a:p>
      </dsp:txBody>
      <dsp:txXfrm>
        <a:off x="731259" y="28567"/>
        <a:ext cx="2130151" cy="918226"/>
      </dsp:txXfrm>
    </dsp:sp>
    <dsp:sp modelId="{30BF6143-F679-FC45-862B-950623B33DDB}">
      <dsp:nvSpPr>
        <dsp:cNvPr id="0" name=""/>
        <dsp:cNvSpPr/>
      </dsp:nvSpPr>
      <dsp:spPr>
        <a:xfrm>
          <a:off x="2352547" y="231647"/>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Secure</a:t>
          </a:r>
        </a:p>
      </dsp:txBody>
      <dsp:txXfrm>
        <a:off x="2867955" y="747055"/>
        <a:ext cx="1244304" cy="1244304"/>
      </dsp:txXfrm>
    </dsp:sp>
    <dsp:sp modelId="{176C77C4-D19F-344E-92DE-A6B9570BCA1F}">
      <dsp:nvSpPr>
        <dsp:cNvPr id="0" name=""/>
        <dsp:cNvSpPr/>
      </dsp:nvSpPr>
      <dsp:spPr>
        <a:xfrm rot="5400000">
          <a:off x="4193540" y="231647"/>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Reliable</a:t>
          </a:r>
        </a:p>
      </dsp:txBody>
      <dsp:txXfrm rot="-5400000">
        <a:off x="4193540" y="747055"/>
        <a:ext cx="1244304" cy="1244304"/>
      </dsp:txXfrm>
    </dsp:sp>
    <dsp:sp modelId="{CD66DE2C-51E6-DA44-B650-0AAB6A5FFEBD}">
      <dsp:nvSpPr>
        <dsp:cNvPr id="0" name=""/>
        <dsp:cNvSpPr/>
      </dsp:nvSpPr>
      <dsp:spPr>
        <a:xfrm rot="10800000">
          <a:off x="4193540" y="2072640"/>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Transparent</a:t>
          </a:r>
        </a:p>
      </dsp:txBody>
      <dsp:txXfrm rot="10800000">
        <a:off x="4193540" y="2072640"/>
        <a:ext cx="1244304" cy="1244304"/>
      </dsp:txXfrm>
    </dsp:sp>
    <dsp:sp modelId="{43309631-90F4-5C48-AC3B-79C7995F6171}">
      <dsp:nvSpPr>
        <dsp:cNvPr id="0" name=""/>
        <dsp:cNvSpPr/>
      </dsp:nvSpPr>
      <dsp:spPr>
        <a:xfrm rot="16200000">
          <a:off x="2352547" y="2072640"/>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Scalable</a:t>
          </a:r>
        </a:p>
      </dsp:txBody>
      <dsp:txXfrm rot="5400000">
        <a:off x="2867955" y="2072640"/>
        <a:ext cx="1244304" cy="1244304"/>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The lifetime associated with the ticket-granting ticket creates a problem:</a:t>
          </a:r>
        </a:p>
        <a:p>
          <a:pPr marL="114300" lvl="1" indent="-114300" algn="l" defTabSz="577850" rtl="0">
            <a:lnSpc>
              <a:spcPct val="90000"/>
            </a:lnSpc>
            <a:spcBef>
              <a:spcPct val="0"/>
            </a:spcBef>
            <a:spcAft>
              <a:spcPct val="15000"/>
            </a:spcAft>
            <a:buChar char="•"/>
          </a:pPr>
          <a:r>
            <a:rPr lang="en-US" sz="1300" kern="1200" dirty="0"/>
            <a:t>If the lifetime is very short (e.g., minutes), the user will be repeatedly asked for a password</a:t>
          </a:r>
        </a:p>
        <a:p>
          <a:pPr marL="114300" lvl="1" indent="-114300" algn="l" defTabSz="577850" rtl="0">
            <a:lnSpc>
              <a:spcPct val="90000"/>
            </a:lnSpc>
            <a:spcBef>
              <a:spcPct val="0"/>
            </a:spcBef>
            <a:spcAft>
              <a:spcPct val="15000"/>
            </a:spcAft>
            <a:buChar char="•"/>
          </a:pPr>
          <a:r>
            <a:rPr lang="en-US" sz="1300" kern="1200" dirty="0"/>
            <a:t>If the lifetime is long (e.g., hours), then an opponent has a greater opportunity for replay</a:t>
          </a:r>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 network service (the TGS or an application service) must be able to prove that the person using a ticket is the same person to whom that ticket was issued</a:t>
          </a:r>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Servers need to authenticate themselves to users</a:t>
          </a:r>
        </a:p>
      </dsp:txBody>
      <dsp:txXfrm>
        <a:off x="2031322" y="2456644"/>
        <a:ext cx="3508142" cy="21048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dirty="0"/>
            <a:t>Three parts of a principal name</a:t>
          </a:r>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 realm name</a:t>
          </a:r>
        </a:p>
      </dsp:txBody>
      <dsp:txXfrm>
        <a:off x="2435690" y="1888696"/>
        <a:ext cx="872880" cy="872880"/>
      </dsp:txXfrm>
    </dsp:sp>
    <dsp:sp modelId="{751124D2-3E0B-5943-BA61-46BF18DF6EEF}">
      <dsp:nvSpPr>
        <dsp:cNvPr id="0" name=""/>
        <dsp:cNvSpPr/>
      </dsp:nvSpPr>
      <dsp:spPr>
        <a:xfrm>
          <a:off x="1371599" y="781812"/>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An instance name</a:t>
          </a:r>
        </a:p>
      </dsp:txBody>
      <dsp:txXfrm>
        <a:off x="1552379" y="962592"/>
        <a:ext cx="872880" cy="872880"/>
      </dsp:txXfrm>
    </dsp:sp>
    <dsp:sp modelId="{26A9FFE1-F846-8B4B-B4CF-DDFB06DBEE26}">
      <dsp:nvSpPr>
        <dsp:cNvPr id="0" name=""/>
        <dsp:cNvSpPr/>
      </dsp:nvSpPr>
      <dsp:spPr>
        <a:xfrm>
          <a:off x="2633472" y="483351"/>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 service or user name</a:t>
          </a:r>
        </a:p>
      </dsp:txBody>
      <dsp:txXfrm>
        <a:off x="2814252" y="664131"/>
        <a:ext cx="872880" cy="87288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5DCA-7C3F-114C-9DEA-ACB584E59352}">
      <dsp:nvSpPr>
        <dsp:cNvPr id="0" name=""/>
        <dsp:cNvSpPr/>
      </dsp:nvSpPr>
      <dsp:spPr>
        <a:xfrm>
          <a:off x="0" y="164895"/>
          <a:ext cx="7818437" cy="4486267"/>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rtl="0">
            <a:lnSpc>
              <a:spcPct val="90000"/>
            </a:lnSpc>
            <a:spcBef>
              <a:spcPct val="0"/>
            </a:spcBef>
            <a:spcAft>
              <a:spcPct val="35000"/>
            </a:spcAft>
            <a:buNone/>
          </a:pPr>
          <a:r>
            <a:rPr lang="en-US" sz="4400" kern="1200" dirty="0"/>
            <a:t>Version 5 is intended to address the limitations of version 4 in two areas:</a:t>
          </a:r>
        </a:p>
      </dsp:txBody>
      <dsp:txXfrm>
        <a:off x="0" y="164895"/>
        <a:ext cx="7818437" cy="2422584"/>
      </dsp:txXfrm>
    </dsp:sp>
    <dsp:sp modelId="{5D48EB20-6C42-834F-8457-6E3434CCF828}">
      <dsp:nvSpPr>
        <dsp:cNvPr id="0" name=""/>
        <dsp:cNvSpPr/>
      </dsp:nvSpPr>
      <dsp:spPr>
        <a:xfrm>
          <a:off x="0" y="2506801"/>
          <a:ext cx="3909218" cy="227177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Environmental shortcomings</a:t>
          </a:r>
        </a:p>
        <a:p>
          <a:pPr marL="171450" lvl="1" indent="-171450" algn="l" defTabSz="800100" rtl="0">
            <a:lnSpc>
              <a:spcPct val="90000"/>
            </a:lnSpc>
            <a:spcBef>
              <a:spcPct val="0"/>
            </a:spcBef>
            <a:spcAft>
              <a:spcPct val="15000"/>
            </a:spcAft>
            <a:buChar char="•"/>
          </a:pPr>
          <a:r>
            <a:rPr lang="en-US" sz="1800" kern="1200" dirty="0"/>
            <a:t>Encryption system dependence</a:t>
          </a:r>
        </a:p>
        <a:p>
          <a:pPr marL="171450" lvl="1" indent="-171450" algn="l" defTabSz="800100" rtl="0">
            <a:lnSpc>
              <a:spcPct val="90000"/>
            </a:lnSpc>
            <a:spcBef>
              <a:spcPct val="0"/>
            </a:spcBef>
            <a:spcAft>
              <a:spcPct val="15000"/>
            </a:spcAft>
            <a:buChar char="•"/>
          </a:pPr>
          <a:r>
            <a:rPr lang="en-US" sz="1800" kern="1200" dirty="0"/>
            <a:t>Internet protocol dependence</a:t>
          </a:r>
        </a:p>
        <a:p>
          <a:pPr marL="171450" lvl="1" indent="-171450" algn="l" defTabSz="800100" rtl="0">
            <a:lnSpc>
              <a:spcPct val="90000"/>
            </a:lnSpc>
            <a:spcBef>
              <a:spcPct val="0"/>
            </a:spcBef>
            <a:spcAft>
              <a:spcPct val="15000"/>
            </a:spcAft>
            <a:buChar char="•"/>
          </a:pPr>
          <a:r>
            <a:rPr lang="en-US" sz="1800" kern="1200" dirty="0"/>
            <a:t>Message byte ordering</a:t>
          </a:r>
        </a:p>
        <a:p>
          <a:pPr marL="171450" lvl="1" indent="-171450" algn="l" defTabSz="800100" rtl="0">
            <a:lnSpc>
              <a:spcPct val="90000"/>
            </a:lnSpc>
            <a:spcBef>
              <a:spcPct val="0"/>
            </a:spcBef>
            <a:spcAft>
              <a:spcPct val="15000"/>
            </a:spcAft>
            <a:buChar char="•"/>
          </a:pPr>
          <a:r>
            <a:rPr lang="en-US" sz="1800" kern="1200" dirty="0"/>
            <a:t>Ticket lifetime</a:t>
          </a:r>
        </a:p>
        <a:p>
          <a:pPr marL="171450" lvl="1" indent="-171450" algn="l" defTabSz="800100" rtl="0">
            <a:lnSpc>
              <a:spcPct val="90000"/>
            </a:lnSpc>
            <a:spcBef>
              <a:spcPct val="0"/>
            </a:spcBef>
            <a:spcAft>
              <a:spcPct val="15000"/>
            </a:spcAft>
            <a:buChar char="•"/>
          </a:pPr>
          <a:r>
            <a:rPr lang="en-US" sz="1800" kern="1200" dirty="0"/>
            <a:t>Authentication forwarding</a:t>
          </a:r>
        </a:p>
        <a:p>
          <a:pPr marL="171450" lvl="1" indent="-171450" algn="l" defTabSz="800100" rtl="0">
            <a:lnSpc>
              <a:spcPct val="90000"/>
            </a:lnSpc>
            <a:spcBef>
              <a:spcPct val="0"/>
            </a:spcBef>
            <a:spcAft>
              <a:spcPct val="15000"/>
            </a:spcAft>
            <a:buChar char="•"/>
          </a:pPr>
          <a:r>
            <a:rPr lang="en-US" sz="1800" kern="1200" dirty="0"/>
            <a:t>Interrealm authentication</a:t>
          </a:r>
        </a:p>
      </dsp:txBody>
      <dsp:txXfrm>
        <a:off x="0" y="2506801"/>
        <a:ext cx="3909218" cy="2271777"/>
      </dsp:txXfrm>
    </dsp:sp>
    <dsp:sp modelId="{92BD13A5-1A3D-8E44-A4ED-0A07D45C046F}">
      <dsp:nvSpPr>
        <dsp:cNvPr id="0" name=""/>
        <dsp:cNvSpPr/>
      </dsp:nvSpPr>
      <dsp:spPr>
        <a:xfrm>
          <a:off x="3909218" y="2506801"/>
          <a:ext cx="3909218" cy="2271777"/>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Technical deficiencies</a:t>
          </a:r>
        </a:p>
        <a:p>
          <a:pPr marL="171450" lvl="1" indent="-171450" algn="l" defTabSz="800100" rtl="0">
            <a:lnSpc>
              <a:spcPct val="90000"/>
            </a:lnSpc>
            <a:spcBef>
              <a:spcPct val="0"/>
            </a:spcBef>
            <a:spcAft>
              <a:spcPct val="15000"/>
            </a:spcAft>
            <a:buChar char="•"/>
          </a:pPr>
          <a:r>
            <a:rPr lang="en-US" sz="1800" kern="1200" dirty="0"/>
            <a:t>Double encryption</a:t>
          </a:r>
        </a:p>
        <a:p>
          <a:pPr marL="171450" lvl="1" indent="-171450" algn="l" defTabSz="800100" rtl="0">
            <a:lnSpc>
              <a:spcPct val="90000"/>
            </a:lnSpc>
            <a:spcBef>
              <a:spcPct val="0"/>
            </a:spcBef>
            <a:spcAft>
              <a:spcPct val="15000"/>
            </a:spcAft>
            <a:buChar char="•"/>
          </a:pPr>
          <a:r>
            <a:rPr lang="en-US" sz="1800" kern="1200" dirty="0"/>
            <a:t>PCBC encryption</a:t>
          </a:r>
        </a:p>
        <a:p>
          <a:pPr marL="171450" lvl="1" indent="-171450" algn="l" defTabSz="800100" rtl="0">
            <a:lnSpc>
              <a:spcPct val="90000"/>
            </a:lnSpc>
            <a:spcBef>
              <a:spcPct val="0"/>
            </a:spcBef>
            <a:spcAft>
              <a:spcPct val="15000"/>
            </a:spcAft>
            <a:buChar char="•"/>
          </a:pPr>
          <a:r>
            <a:rPr lang="en-US" sz="1800" kern="1200" dirty="0"/>
            <a:t>Session keys</a:t>
          </a:r>
        </a:p>
        <a:p>
          <a:pPr marL="171450" lvl="1" indent="-171450" algn="l" defTabSz="800100" rtl="0">
            <a:lnSpc>
              <a:spcPct val="90000"/>
            </a:lnSpc>
            <a:spcBef>
              <a:spcPct val="0"/>
            </a:spcBef>
            <a:spcAft>
              <a:spcPct val="15000"/>
            </a:spcAft>
            <a:buChar char="•"/>
          </a:pPr>
          <a:r>
            <a:rPr lang="en-US" sz="1800" kern="1200" dirty="0"/>
            <a:t>Password attacks</a:t>
          </a:r>
        </a:p>
      </dsp:txBody>
      <dsp:txXfrm>
        <a:off x="3909218" y="2506801"/>
        <a:ext cx="3909218" cy="22717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46979-CC5C-7644-BB1B-CCEFAF018F3E}">
      <dsp:nvSpPr>
        <dsp:cNvPr id="0" name=""/>
        <dsp:cNvSpPr/>
      </dsp:nvSpPr>
      <dsp:spPr>
        <a:xfrm>
          <a:off x="2500" y="681618"/>
          <a:ext cx="2437804" cy="903758"/>
        </a:xfrm>
        <a:prstGeom prst="rect">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Public-key encryption for session key distribution</a:t>
          </a:r>
        </a:p>
      </dsp:txBody>
      <dsp:txXfrm>
        <a:off x="2500" y="681618"/>
        <a:ext cx="2437804" cy="903758"/>
      </dsp:txXfrm>
    </dsp:sp>
    <dsp:sp modelId="{E19E8202-2184-E34C-A912-E45A3BB1AABD}">
      <dsp:nvSpPr>
        <dsp:cNvPr id="0" name=""/>
        <dsp:cNvSpPr/>
      </dsp:nvSpPr>
      <dsp:spPr>
        <a:xfrm>
          <a:off x="2500" y="1585376"/>
          <a:ext cx="2437804" cy="2371680"/>
        </a:xfrm>
        <a:prstGeom prst="rect">
          <a:avLst/>
        </a:prstGeom>
        <a:solidFill>
          <a:schemeClr val="accent1">
            <a:alpha val="90000"/>
            <a:tint val="40000"/>
            <a:hueOff val="0"/>
            <a:satOff val="0"/>
            <a:lumOff val="0"/>
            <a:alphaOff val="0"/>
          </a:schemeClr>
        </a:solidFill>
        <a:ln w="508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924"/>
            </a:spcAft>
            <a:buChar char="•"/>
          </a:pPr>
          <a:r>
            <a:rPr lang="en-US" sz="1800" kern="1200" dirty="0"/>
            <a:t>Assumes each of the two parties is in possession of the current public key of the other</a:t>
          </a:r>
        </a:p>
        <a:p>
          <a:pPr marL="171450" lvl="1" indent="-171450" algn="l" defTabSz="800100">
            <a:lnSpc>
              <a:spcPct val="90000"/>
            </a:lnSpc>
            <a:spcBef>
              <a:spcPct val="0"/>
            </a:spcBef>
            <a:spcAft>
              <a:spcPct val="15000"/>
            </a:spcAft>
            <a:buChar char="•"/>
          </a:pPr>
          <a:r>
            <a:rPr lang="en-US" sz="1800" kern="1200" dirty="0"/>
            <a:t>May not be practical to require this assumption</a:t>
          </a:r>
        </a:p>
      </dsp:txBody>
      <dsp:txXfrm>
        <a:off x="2500" y="1585376"/>
        <a:ext cx="2437804" cy="2371680"/>
      </dsp:txXfrm>
    </dsp:sp>
    <dsp:sp modelId="{6C5D0964-910B-6145-8809-3E7B562C2FB7}">
      <dsp:nvSpPr>
        <dsp:cNvPr id="0" name=""/>
        <dsp:cNvSpPr/>
      </dsp:nvSpPr>
      <dsp:spPr>
        <a:xfrm>
          <a:off x="2781597" y="681618"/>
          <a:ext cx="2437804" cy="903758"/>
        </a:xfrm>
        <a:prstGeom prst="rect">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Denning protocol using timestamps</a:t>
          </a:r>
        </a:p>
      </dsp:txBody>
      <dsp:txXfrm>
        <a:off x="2781597" y="681618"/>
        <a:ext cx="2437804" cy="903758"/>
      </dsp:txXfrm>
    </dsp:sp>
    <dsp:sp modelId="{E154DCA2-A829-E64D-8C59-5B07E315D639}">
      <dsp:nvSpPr>
        <dsp:cNvPr id="0" name=""/>
        <dsp:cNvSpPr/>
      </dsp:nvSpPr>
      <dsp:spPr>
        <a:xfrm>
          <a:off x="2781597" y="1585376"/>
          <a:ext cx="2437804" cy="2371680"/>
        </a:xfrm>
        <a:prstGeom prst="rect">
          <a:avLst/>
        </a:prstGeom>
        <a:solidFill>
          <a:schemeClr val="accent1">
            <a:alpha val="90000"/>
            <a:tint val="40000"/>
            <a:hueOff val="0"/>
            <a:satOff val="0"/>
            <a:lumOff val="0"/>
            <a:alphaOff val="0"/>
          </a:schemeClr>
        </a:solidFill>
        <a:ln w="508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924"/>
            </a:spcAft>
            <a:buChar char="•"/>
          </a:pPr>
          <a:r>
            <a:rPr lang="en-US" sz="1800" kern="1200" dirty="0"/>
            <a:t>Uses an authentication server (AS) to provide public-key certificates</a:t>
          </a:r>
        </a:p>
        <a:p>
          <a:pPr marL="171450" lvl="1" indent="-171450" algn="l" defTabSz="800100">
            <a:lnSpc>
              <a:spcPct val="90000"/>
            </a:lnSpc>
            <a:spcBef>
              <a:spcPct val="0"/>
            </a:spcBef>
            <a:spcAft>
              <a:spcPct val="15000"/>
            </a:spcAft>
            <a:buChar char="•"/>
          </a:pPr>
          <a:r>
            <a:rPr lang="en-US" sz="1800" kern="1200"/>
            <a:t>Requires the synchronization of clocks</a:t>
          </a:r>
        </a:p>
      </dsp:txBody>
      <dsp:txXfrm>
        <a:off x="2781597" y="1585376"/>
        <a:ext cx="2437804" cy="2371680"/>
      </dsp:txXfrm>
    </dsp:sp>
    <dsp:sp modelId="{1A58B4ED-31A5-3A44-BF3E-4CF237722E5A}">
      <dsp:nvSpPr>
        <dsp:cNvPr id="0" name=""/>
        <dsp:cNvSpPr/>
      </dsp:nvSpPr>
      <dsp:spPr>
        <a:xfrm>
          <a:off x="5560694" y="681618"/>
          <a:ext cx="2437804" cy="903758"/>
        </a:xfrm>
        <a:prstGeom prst="rect">
          <a:avLst/>
        </a:prstGeom>
        <a:solidFill>
          <a:schemeClr val="accent1">
            <a:hueOff val="0"/>
            <a:satOff val="0"/>
            <a:lumOff val="0"/>
            <a:alphaOff val="0"/>
          </a:schemeClr>
        </a:solidFill>
        <a:ln w="508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Woo and Lam makes use of nonces</a:t>
          </a:r>
        </a:p>
      </dsp:txBody>
      <dsp:txXfrm>
        <a:off x="5560694" y="681618"/>
        <a:ext cx="2437804" cy="903758"/>
      </dsp:txXfrm>
    </dsp:sp>
    <dsp:sp modelId="{BE5A4E38-92EA-0B4C-AC4E-36DCE30E1C43}">
      <dsp:nvSpPr>
        <dsp:cNvPr id="0" name=""/>
        <dsp:cNvSpPr/>
      </dsp:nvSpPr>
      <dsp:spPr>
        <a:xfrm>
          <a:off x="5560694" y="1585376"/>
          <a:ext cx="2437804" cy="2371680"/>
        </a:xfrm>
        <a:prstGeom prst="rect">
          <a:avLst/>
        </a:prstGeom>
        <a:solidFill>
          <a:schemeClr val="accent1">
            <a:alpha val="90000"/>
            <a:tint val="40000"/>
            <a:hueOff val="0"/>
            <a:satOff val="0"/>
            <a:lumOff val="0"/>
            <a:alphaOff val="0"/>
          </a:schemeClr>
        </a:solidFill>
        <a:ln w="508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Care needed to ensure no protocol flaws</a:t>
          </a:r>
        </a:p>
      </dsp:txBody>
      <dsp:txXfrm>
        <a:off x="5560694" y="1585376"/>
        <a:ext cx="2437804" cy="23716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4E97F-14ED-374F-A86F-06D3712ECF74}">
      <dsp:nvSpPr>
        <dsp:cNvPr id="0" name=""/>
        <dsp:cNvSpPr/>
      </dsp:nvSpPr>
      <dsp:spPr>
        <a:xfrm>
          <a:off x="78554" y="2402"/>
          <a:ext cx="3530323" cy="2118193"/>
        </a:xfrm>
        <a:prstGeom prst="rect">
          <a:avLst/>
        </a:prstGeom>
        <a:solidFill>
          <a:schemeClr val="accent4">
            <a:hueOff val="0"/>
            <a:satOff val="0"/>
            <a:lumOff val="0"/>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A centralized, automated approach to provide enterprise-wide access to resources by employees and other authorized individuals</a:t>
          </a:r>
        </a:p>
      </dsp:txBody>
      <dsp:txXfrm>
        <a:off x="78554" y="2402"/>
        <a:ext cx="3530323" cy="2118193"/>
      </dsp:txXfrm>
    </dsp:sp>
    <dsp:sp modelId="{37F523CF-A69C-CC4C-ADE4-64BC414268A2}">
      <dsp:nvSpPr>
        <dsp:cNvPr id="0" name=""/>
        <dsp:cNvSpPr/>
      </dsp:nvSpPr>
      <dsp:spPr>
        <a:xfrm>
          <a:off x="3961909" y="2402"/>
          <a:ext cx="3530323" cy="2118193"/>
        </a:xfrm>
        <a:prstGeom prst="rect">
          <a:avLst/>
        </a:prstGeom>
        <a:solidFill>
          <a:schemeClr val="accent4">
            <a:hueOff val="-1752426"/>
            <a:satOff val="14538"/>
            <a:lumOff val="7647"/>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The focus of identity management is defining an identity for each user (human or process), associating attributes with the identity, and enforcing a means by which a user can verify identity</a:t>
          </a:r>
        </a:p>
      </dsp:txBody>
      <dsp:txXfrm>
        <a:off x="3961909" y="2402"/>
        <a:ext cx="3530323" cy="2118193"/>
      </dsp:txXfrm>
    </dsp:sp>
    <dsp:sp modelId="{2C0AE7CA-9510-984C-9CE2-F6F6088D0DBF}">
      <dsp:nvSpPr>
        <dsp:cNvPr id="0" name=""/>
        <dsp:cNvSpPr/>
      </dsp:nvSpPr>
      <dsp:spPr>
        <a:xfrm>
          <a:off x="78554" y="2473628"/>
          <a:ext cx="3530323" cy="2118193"/>
        </a:xfrm>
        <a:prstGeom prst="rect">
          <a:avLst/>
        </a:prstGeom>
        <a:solidFill>
          <a:schemeClr val="accent4">
            <a:hueOff val="-3504853"/>
            <a:satOff val="29076"/>
            <a:lumOff val="15294"/>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The central concept of an identity management system is the use of single sign-on (SSO) </a:t>
          </a:r>
        </a:p>
      </dsp:txBody>
      <dsp:txXfrm>
        <a:off x="78554" y="2473628"/>
        <a:ext cx="3530323" cy="2118193"/>
      </dsp:txXfrm>
    </dsp:sp>
    <dsp:sp modelId="{A83785E5-56CB-EE4A-AB99-26EB6A90B067}">
      <dsp:nvSpPr>
        <dsp:cNvPr id="0" name=""/>
        <dsp:cNvSpPr/>
      </dsp:nvSpPr>
      <dsp:spPr>
        <a:xfrm>
          <a:off x="3961909" y="2473628"/>
          <a:ext cx="3530323" cy="2118193"/>
        </a:xfrm>
        <a:prstGeom prst="rect">
          <a:avLst/>
        </a:prstGeom>
        <a:solidFill>
          <a:schemeClr val="accent4">
            <a:hueOff val="-5257279"/>
            <a:satOff val="43614"/>
            <a:lumOff val="22941"/>
            <a:alphaOff val="0"/>
          </a:schemeClr>
        </a:solidFill>
        <a:ln w="508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SSO enables a user to access all network resources after a single authentication</a:t>
          </a:r>
        </a:p>
      </dsp:txBody>
      <dsp:txXfrm>
        <a:off x="3961909" y="2473628"/>
        <a:ext cx="3530323" cy="21181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5918C6-ECC1-E441-A1B7-E3667CCD478D}" type="datetimeFigureOut">
              <a:rPr lang="en-US" smtClean="0"/>
              <a:t>11/4/19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625FDE-AC87-FA4A-AA2E-74728FAFA800}"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a:latin typeface="Times New Roman" pitchFamily="-84" charset="0"/>
                <a:ea typeface="ＭＳ Ｐゴシック" pitchFamily="-84" charset="-128"/>
                <a:cs typeface="ＭＳ Ｐゴシック" pitchFamily="-84" charset="-128"/>
              </a:rPr>
              <a:t>Lecture slides prepared for “Cryptography and Network Security”, 8/e, by William Stallings</a:t>
            </a:r>
            <a:r>
              <a:rPr lang="en-US" dirty="0">
                <a:latin typeface="Arial" pitchFamily="-84" charset="0"/>
                <a:ea typeface="ＭＳ Ｐゴシック" pitchFamily="-84" charset="-128"/>
                <a:cs typeface="ＭＳ Ｐゴシック" pitchFamily="-84" charset="-128"/>
              </a:rPr>
              <a:t>, Chapter 16 – “User </a:t>
            </a:r>
            <a:r>
              <a:rPr lang="en-AU" dirty="0">
                <a:latin typeface="Arial" pitchFamily="-84" charset="0"/>
                <a:ea typeface="ＭＳ Ｐゴシック" pitchFamily="-84" charset="-128"/>
                <a:cs typeface="ＭＳ Ｐゴシック" pitchFamily="-84" charset="-128"/>
              </a:rPr>
              <a:t>Authentication</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Times New Roman"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10</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Examples of replay attacks: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 message and replays it later.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 window. If both the original and the replay arrive within then time window, this incident can be logged.</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 the valid time window, but in addition, the opponent suppresses the original message. Thus, the repetition cannot be detected.</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 replay back to the message sender. This attack is possible if symmetric encryption is used and the sender cannot easily recognize the difference between messages sent and messages received on the basis of content.</a:t>
            </a:r>
            <a:endParaRPr lang="en-US" b="0" dirty="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11</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One approach to coping with replay attacks is to attach a sequence number to each message used in an authentication exchange. A new message is accepted only if its sequence number is in the proper order. The difficulty with this approach is that it requires each party to keep track of the last sequence number for each claimant it has dealt with. Because of this overhead, sequence numbers are generally not used for authentication and key exchange. Instead, one of the following two general approaches is used: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Timestamps: </a:t>
            </a:r>
            <a:r>
              <a:rPr lang="en-US" sz="1200" kern="1200" dirty="0">
                <a:solidFill>
                  <a:schemeClr val="tx1"/>
                </a:solidFill>
                <a:effectLst/>
                <a:latin typeface="Arial" pitchFamily="-107" charset="0"/>
                <a:ea typeface="ＭＳ Ｐゴシック" pitchFamily="-107" charset="-128"/>
                <a:cs typeface="ＭＳ Ｐゴシック" pitchFamily="-107" charset="-128"/>
              </a:rPr>
              <a:t>Party A accepts a message as fresh only if the message contains a </a:t>
            </a:r>
            <a:r>
              <a:rPr lang="en-US" sz="1200" b="1" kern="1200" dirty="0">
                <a:solidFill>
                  <a:schemeClr val="tx1"/>
                </a:solidFill>
                <a:effectLst/>
                <a:latin typeface="Arial" pitchFamily="-107" charset="0"/>
                <a:ea typeface="ＭＳ Ｐゴシック" pitchFamily="-107" charset="-128"/>
                <a:cs typeface="ＭＳ Ｐゴシック" pitchFamily="-107" charset="-128"/>
              </a:rPr>
              <a:t>timestamp </a:t>
            </a:r>
            <a:r>
              <a:rPr lang="en-US" sz="1200" kern="1200" dirty="0">
                <a:solidFill>
                  <a:schemeClr val="tx1"/>
                </a:solidFill>
                <a:effectLst/>
                <a:latin typeface="Arial" pitchFamily="-107" charset="0"/>
                <a:ea typeface="ＭＳ Ｐゴシック" pitchFamily="-107" charset="-128"/>
                <a:cs typeface="ＭＳ Ｐゴシック" pitchFamily="-107" charset="-128"/>
              </a:rPr>
              <a:t>that, in A’s judgment, is close enough to A’s knowledge of cur- rent time. This approach requires that clocks among the various participants be synchronized.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Challenge/response: </a:t>
            </a:r>
            <a:r>
              <a:rPr lang="en-US" sz="1200" kern="1200" dirty="0">
                <a:solidFill>
                  <a:schemeClr val="tx1"/>
                </a:solidFill>
                <a:effectLst/>
                <a:latin typeface="Arial" pitchFamily="-107" charset="0"/>
                <a:ea typeface="ＭＳ Ｐゴシック" pitchFamily="-107" charset="-128"/>
                <a:cs typeface="ＭＳ Ｐゴシック" pitchFamily="-107" charset="-128"/>
              </a:rPr>
              <a:t>Party A, expecting a fresh message from B, first sends B a </a:t>
            </a:r>
            <a:r>
              <a:rPr lang="en-US" sz="1200" b="1" kern="1200" dirty="0">
                <a:solidFill>
                  <a:schemeClr val="tx1"/>
                </a:solidFill>
                <a:effectLst/>
                <a:latin typeface="Arial" pitchFamily="-107" charset="0"/>
                <a:ea typeface="ＭＳ Ｐゴシック" pitchFamily="-107" charset="-128"/>
                <a:cs typeface="ＭＳ Ｐゴシック" pitchFamily="-107" charset="-128"/>
              </a:rPr>
              <a:t>nonce </a:t>
            </a:r>
            <a:r>
              <a:rPr lang="en-US" sz="1200" kern="1200" dirty="0">
                <a:solidFill>
                  <a:schemeClr val="tx1"/>
                </a:solidFill>
                <a:effectLst/>
                <a:latin typeface="Arial" pitchFamily="-107" charset="0"/>
                <a:ea typeface="ＭＳ Ｐゴシック" pitchFamily="-107" charset="-128"/>
                <a:cs typeface="ＭＳ Ｐゴシック" pitchFamily="-107" charset="-128"/>
              </a:rPr>
              <a:t>(challenge) and requires that the subsequent message (response) received from B contain the correct nonce value. </a:t>
            </a:r>
            <a:endParaRPr lang="en-US" dirty="0">
              <a:effectLst/>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It can be argued (e.g., [LAM92a]) that the timestamp approach should not be used for connection-oriented applications because of the inherent difficulties with this technique. First, some sort of protocol is needed to maintain synchronization among the various processor clocks. This protocol must be both fault tolerant, to cope with network errors, and secure, to cope with hostile attacks. Second, the opportunity for a successful attack will arise if there is a temporary loss of synchronization resulting from a fault in the clock mechanism of one of the parties. Finally, because of the variable and unpredictable nature of network delays, distributed clocks cannot be expected to maintain precise synchronization. Therefore, any timestamp-based procedure must allow for a window of time sufficiently large to accommodate network delays yet sufficiently small to minimize the opportunity for attack.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On the other hand, the challenge-response approach is unsuitable for a connectionless type of application, because it requires the overhead of a handshake before any connectionless transmission, effectively negating the chief characteristic of a connectionless transaction. For such applications, reliance on some sort of secure time server and a consistent attempt by each party to keep its clocks in synchronization may be the best approach (e.g., [LAM92b]).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12</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As was discussed in Chapter 14, a two-level hierarchy of symmetric encryption keys can be used to provide confidentiality for communication in a distributed environment. In general, this strategy involves the use of a trusted key distribution center (KDC). Each party in the network shares a secret key, known as a master key, with the KDC. The KDC is responsible for generating keys to be used for a short time over a connection between two parties, known as session keys, and for distributing those keys using the master keys to protect the distribution. This approach is quite common. As an example, we look at the Kerberos system in Section 16.3. The discussion in this subsection is relevant to an understanding of the Kerberos mechanisms. </a:t>
            </a:r>
            <a:endParaRPr lang="en-US" dirty="0"/>
          </a:p>
          <a:p>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 Denning protocol seems to provide an increased degree of security compared to the Needham/Schroeder protocol. However, a new concern is raised: namely, that this new scheme requires reliance on clocks that are synchronized throughout the network. [GONG92] points out a risk involved. The risk is based on the fact that the distributed clocks can become unsynchronized as a result of sabotage on or faults in the clocks or the synchronization mechanism. The problem occurs when a sender’s clock is ahead of the intended recipient’s clock. In this case, an opponent can intercept a message from the sender and replay it later when the timestamp in the message becomes current at the recipient’s site. This replay could cause unexpected results. Gong refers to such attacks as </a:t>
            </a:r>
            <a:r>
              <a:rPr lang="en-US" sz="1200" b="1" kern="1200" dirty="0">
                <a:solidFill>
                  <a:schemeClr val="tx1"/>
                </a:solidFill>
                <a:effectLst/>
                <a:latin typeface="Arial" pitchFamily="-107" charset="0"/>
                <a:ea typeface="ＭＳ Ｐゴシック" pitchFamily="-107" charset="-128"/>
                <a:cs typeface="ＭＳ Ｐゴシック" pitchFamily="-107" charset="-128"/>
              </a:rPr>
              <a:t>suppress-replay attacks</a:t>
            </a:r>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One way to counter suppress-replay attacks is to enforce the requirement that parties regularly check their clocks against the KDC’s clock. The other alternative, which avoids the need for clock synchronization, is to rely on handshaking protocols using </a:t>
            </a:r>
            <a:r>
              <a:rPr lang="en-US" sz="1200" kern="1200" dirty="0" err="1">
                <a:solidFill>
                  <a:schemeClr val="tx1"/>
                </a:solidFill>
                <a:effectLst/>
                <a:latin typeface="Arial" pitchFamily="-107" charset="0"/>
                <a:ea typeface="ＭＳ Ｐゴシック" pitchFamily="-107" charset="-128"/>
                <a:cs typeface="ＭＳ Ｐゴシック" pitchFamily="-107" charset="-128"/>
              </a:rPr>
              <a:t>nonces</a:t>
            </a:r>
            <a:r>
              <a:rPr lang="en-US" sz="1200" kern="1200" dirty="0">
                <a:solidFill>
                  <a:schemeClr val="tx1"/>
                </a:solidFill>
                <a:effectLst/>
                <a:latin typeface="Arial" pitchFamily="-107" charset="0"/>
                <a:ea typeface="ＭＳ Ｐゴシック" pitchFamily="-107" charset="-128"/>
                <a:cs typeface="ＭＳ Ｐゴシック" pitchFamily="-107" charset="-128"/>
              </a:rPr>
              <a:t>. This latter alternative is not vulnerable to a suppress-replay attack, because the </a:t>
            </a:r>
            <a:r>
              <a:rPr lang="en-US" sz="1200" kern="1200" dirty="0" err="1">
                <a:solidFill>
                  <a:schemeClr val="tx1"/>
                </a:solidFill>
                <a:effectLst/>
                <a:latin typeface="Arial" pitchFamily="-107" charset="0"/>
                <a:ea typeface="ＭＳ Ｐゴシック" pitchFamily="-107" charset="-128"/>
                <a:cs typeface="ＭＳ Ｐゴシック" pitchFamily="-107" charset="-128"/>
              </a:rPr>
              <a:t>nonces</a:t>
            </a:r>
            <a:r>
              <a:rPr lang="en-US" sz="1200" kern="1200" dirty="0">
                <a:solidFill>
                  <a:schemeClr val="tx1"/>
                </a:solidFill>
                <a:effectLst/>
                <a:latin typeface="Arial" pitchFamily="-107" charset="0"/>
                <a:ea typeface="ＭＳ Ｐゴシック" pitchFamily="-107" charset="-128"/>
                <a:cs typeface="ＭＳ Ｐゴシック" pitchFamily="-107" charset="-128"/>
              </a:rPr>
              <a:t> the recipient will choose in the future are unpredictable to the sender. The Needham/Schroeder protocol relies on </a:t>
            </a:r>
            <a:r>
              <a:rPr lang="en-US" sz="1200" kern="1200" dirty="0" err="1">
                <a:solidFill>
                  <a:schemeClr val="tx1"/>
                </a:solidFill>
                <a:effectLst/>
                <a:latin typeface="Arial" pitchFamily="-107" charset="0"/>
                <a:ea typeface="ＭＳ Ｐゴシック" pitchFamily="-107" charset="-128"/>
                <a:cs typeface="ＭＳ Ｐゴシック" pitchFamily="-107" charset="-128"/>
              </a:rPr>
              <a:t>nonces</a:t>
            </a:r>
            <a:r>
              <a:rPr lang="en-US" sz="1200" kern="1200" dirty="0">
                <a:solidFill>
                  <a:schemeClr val="tx1"/>
                </a:solidFill>
                <a:effectLst/>
                <a:latin typeface="Arial" pitchFamily="-107" charset="0"/>
                <a:ea typeface="ＭＳ Ｐゴシック" pitchFamily="-107" charset="-128"/>
                <a:cs typeface="ＭＳ Ｐゴシック" pitchFamily="-107" charset="-128"/>
              </a:rPr>
              <a:t> only but, as we have seen, has other vulnerabilities.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14</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b="1" kern="1200" dirty="0">
                <a:solidFill>
                  <a:schemeClr val="tx1"/>
                </a:solidFill>
                <a:effectLst/>
                <a:latin typeface="Arial" pitchFamily="-107" charset="0"/>
                <a:ea typeface="ＭＳ Ｐゴシック" pitchFamily="-107" charset="-128"/>
                <a:cs typeface="ＭＳ Ｐゴシック" pitchFamily="-107" charset="-128"/>
              </a:rPr>
              <a:t>Kerberos</a:t>
            </a:r>
            <a:r>
              <a:rPr lang="en-US" sz="1200" b="0" kern="1200" dirty="0">
                <a:solidFill>
                  <a:schemeClr val="tx1"/>
                </a:solidFill>
                <a:effectLst/>
                <a:latin typeface="Arial" pitchFamily="-107" charset="0"/>
                <a:ea typeface="ＭＳ Ｐゴシック" pitchFamily="-107" charset="-128"/>
                <a:cs typeface="ＭＳ Ｐゴシック" pitchFamily="-107" charset="-128"/>
              </a:rPr>
              <a:t> is an authentication service that addresses the following problem: Assume an open distributed environment in which users at workstations wish to access services on servers distributed throughout the network. We would like for servers to be able to restrict access to authorized users and to be able to authenticate requests for service. In this environment, a workstation cannot be trusted to identify its users correctly to network services. In particular, the following three threats exist: </a:t>
            </a:r>
            <a:endParaRPr lang="en-US" b="0" dirty="0"/>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r>
              <a:rPr lang="en-US" sz="1200" b="0" kern="1200" dirty="0">
                <a:solidFill>
                  <a:schemeClr val="tx1"/>
                </a:solidFill>
                <a:effectLst/>
                <a:latin typeface="Arial" pitchFamily="-107" charset="0"/>
                <a:ea typeface="ＭＳ Ｐゴシック" pitchFamily="-107" charset="-128"/>
                <a:cs typeface="ＭＳ Ｐゴシック" pitchFamily="-107" charset="-128"/>
              </a:rPr>
              <a:t>1.  A user may gain access to a particular workstation and pretend to be     </a:t>
            </a:r>
          </a:p>
          <a:p>
            <a:r>
              <a:rPr lang="en-US" sz="1200" b="0" kern="1200" dirty="0">
                <a:solidFill>
                  <a:schemeClr val="tx1"/>
                </a:solidFill>
                <a:effectLst/>
                <a:latin typeface="Arial" pitchFamily="-107" charset="0"/>
                <a:ea typeface="ＭＳ Ｐゴシック" pitchFamily="-107" charset="-128"/>
                <a:cs typeface="ＭＳ Ｐゴシック" pitchFamily="-107" charset="-128"/>
              </a:rPr>
              <a:t>     another user operating from that workstation. </a:t>
            </a:r>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r>
              <a:rPr lang="en-US" sz="1200" b="0" kern="1200" dirty="0">
                <a:solidFill>
                  <a:schemeClr val="tx1"/>
                </a:solidFill>
                <a:effectLst/>
                <a:latin typeface="Arial" pitchFamily="-107" charset="0"/>
                <a:ea typeface="ＭＳ Ｐゴシック" pitchFamily="-107" charset="-128"/>
                <a:cs typeface="ＭＳ Ｐゴシック" pitchFamily="-107" charset="-128"/>
              </a:rPr>
              <a:t>2.  A user may alter the network address of a workstation so that the  </a:t>
            </a:r>
          </a:p>
          <a:p>
            <a:r>
              <a:rPr lang="en-US" sz="1200" b="0" kern="1200" dirty="0">
                <a:solidFill>
                  <a:schemeClr val="tx1"/>
                </a:solidFill>
                <a:effectLst/>
                <a:latin typeface="Arial" pitchFamily="-107" charset="0"/>
                <a:ea typeface="ＭＳ Ｐゴシック" pitchFamily="-107" charset="-128"/>
                <a:cs typeface="ＭＳ Ｐゴシック" pitchFamily="-107" charset="-128"/>
              </a:rPr>
              <a:t>     requests sent from the altered workstation appear to come from the  </a:t>
            </a:r>
          </a:p>
          <a:p>
            <a:r>
              <a:rPr lang="en-US" sz="1200" b="0" kern="1200" dirty="0">
                <a:solidFill>
                  <a:schemeClr val="tx1"/>
                </a:solidFill>
                <a:effectLst/>
                <a:latin typeface="Arial" pitchFamily="-107" charset="0"/>
                <a:ea typeface="ＭＳ Ｐゴシック" pitchFamily="-107" charset="-128"/>
                <a:cs typeface="ＭＳ Ｐゴシック" pitchFamily="-107" charset="-128"/>
              </a:rPr>
              <a:t>     impersonated workstation. </a:t>
            </a:r>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pPr marL="228600" indent="-228600">
              <a:buAutoNum type="arabicPeriod" startAt="3"/>
            </a:pPr>
            <a:r>
              <a:rPr lang="en-US" sz="1200" b="0" kern="1200" dirty="0">
                <a:solidFill>
                  <a:schemeClr val="tx1"/>
                </a:solidFill>
                <a:effectLst/>
                <a:latin typeface="Arial" pitchFamily="-107" charset="0"/>
                <a:ea typeface="ＭＳ Ｐゴシック" pitchFamily="-107" charset="-128"/>
                <a:cs typeface="ＭＳ Ｐゴシック" pitchFamily="-107" charset="-128"/>
              </a:rPr>
              <a:t>A user may eavesdrop on exchanges and use a replay attack to gain entrance to a server or to disrupt operations. </a:t>
            </a:r>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r>
              <a:rPr lang="en-US" sz="1200" b="0" kern="1200" dirty="0">
                <a:solidFill>
                  <a:schemeClr val="tx1"/>
                </a:solidFill>
                <a:effectLst/>
                <a:latin typeface="Arial" pitchFamily="-107" charset="0"/>
                <a:ea typeface="ＭＳ Ｐゴシック" pitchFamily="-107" charset="-128"/>
                <a:cs typeface="ＭＳ Ｐゴシック" pitchFamily="-107" charset="-128"/>
              </a:rPr>
              <a:t>In any of these cases, an unauthorized user may be able to gain access to services and data that he or she is not authorized to access. Rather than building in elaborate authentication protocols at each server, Kerberos provides a centralized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authentication server </a:t>
            </a:r>
            <a:r>
              <a:rPr lang="en-US" sz="1200" b="0" kern="1200" dirty="0">
                <a:solidFill>
                  <a:schemeClr val="tx1"/>
                </a:solidFill>
                <a:effectLst/>
                <a:latin typeface="Arial" pitchFamily="-107" charset="0"/>
                <a:ea typeface="ＭＳ Ｐゴシック" pitchFamily="-107" charset="-128"/>
                <a:cs typeface="ＭＳ Ｐゴシック" pitchFamily="-107" charset="-128"/>
              </a:rPr>
              <a:t>whose function is to authenticate users to servers and servers to users. Unlike most other authentication schemes described in this book, Kerberos relies exclusively on symmetric encryption, making no use of public-key encryption. </a:t>
            </a:r>
            <a:endParaRPr lang="en-US" b="0" dirty="0"/>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r>
              <a:rPr lang="en-US" sz="1200" b="0" kern="1200" dirty="0">
                <a:solidFill>
                  <a:schemeClr val="tx1"/>
                </a:solidFill>
                <a:effectLst/>
                <a:latin typeface="Arial" pitchFamily="-107" charset="0"/>
                <a:ea typeface="ＭＳ Ｐゴシック" pitchFamily="-107" charset="-128"/>
                <a:cs typeface="ＭＳ Ｐゴシック" pitchFamily="-107" charset="-128"/>
              </a:rPr>
              <a:t>The first widely used version of Kerberos was Version 4 [MILL88, STEI88]. Version 5 [KOHL94] corrects some of the security deficiencies of version 4 and has been issued as a proposed Internet Standard (RFC 4120 and RFC 4121). </a:t>
            </a:r>
            <a:endParaRPr lang="en-US"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15</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Kerberos assumes a distributed client/server architecture and employs one or more Kerberos servers to provide an authentication service.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first published report on Kerberos [STEI88] listed the following requirements.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Secure: </a:t>
            </a:r>
            <a:r>
              <a:rPr lang="en-US" sz="1200" kern="1200" dirty="0">
                <a:solidFill>
                  <a:schemeClr val="tx1"/>
                </a:solidFill>
                <a:effectLst/>
                <a:latin typeface="Arial" pitchFamily="-107" charset="0"/>
                <a:ea typeface="ＭＳ Ｐゴシック" pitchFamily="-107" charset="-128"/>
                <a:cs typeface="ＭＳ Ｐゴシック" pitchFamily="-107" charset="-128"/>
              </a:rPr>
              <a:t>A network eavesdropper should not be able to obtain the necessary information to impersonate a user. More generally, Kerberos should be strong enough that a potential opponent does not find it to be the weak link.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Reliable: </a:t>
            </a:r>
            <a:r>
              <a:rPr lang="en-US" sz="1200" kern="1200" dirty="0">
                <a:solidFill>
                  <a:schemeClr val="tx1"/>
                </a:solidFill>
                <a:effectLst/>
                <a:latin typeface="Arial" pitchFamily="-107" charset="0"/>
                <a:ea typeface="ＭＳ Ｐゴシック" pitchFamily="-107" charset="-128"/>
                <a:cs typeface="ＭＳ Ｐゴシック" pitchFamily="-107" charset="-128"/>
              </a:rPr>
              <a:t>For all services that rely on Kerberos for access control, lack of availability of the Kerberos service means lack of availability of the supported services. Hence, Kerberos should be highly reliable and should employ a distributed server architecture with one system able to back up another.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Transparent: </a:t>
            </a:r>
            <a:r>
              <a:rPr lang="en-US" sz="1200" kern="1200" dirty="0">
                <a:solidFill>
                  <a:schemeClr val="tx1"/>
                </a:solidFill>
                <a:effectLst/>
                <a:latin typeface="Arial" pitchFamily="-107" charset="0"/>
                <a:ea typeface="ＭＳ Ｐゴシック" pitchFamily="-107" charset="-128"/>
                <a:cs typeface="ＭＳ Ｐゴシック" pitchFamily="-107" charset="-128"/>
              </a:rPr>
              <a:t>Ideally, the user should not be aware that authentication is taking place beyond the requirement to enter a password.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Scalable: </a:t>
            </a:r>
            <a:r>
              <a:rPr lang="en-US" sz="1200" kern="1200" dirty="0">
                <a:solidFill>
                  <a:schemeClr val="tx1"/>
                </a:solidFill>
                <a:effectLst/>
                <a:latin typeface="Arial" pitchFamily="-107" charset="0"/>
                <a:ea typeface="ＭＳ Ｐゴシック" pitchFamily="-107" charset="-128"/>
                <a:cs typeface="ＭＳ Ｐゴシック" pitchFamily="-107" charset="-128"/>
              </a:rPr>
              <a:t>The system should be capable of supporting large numbers of clients and servers. This suggests a modular, distributed architecture. </a:t>
            </a:r>
            <a:endParaRPr lang="en-US" dirty="0">
              <a:effectLst/>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To support these requirements, the overall scheme of Kerberos is that of a trusted third-party authentication service that uses a protocol based on that pro- posed by Needham and Schroeder [NEED78], which was discussed in Section 16.2. It is trusted in the sense that clients and servers trust Kerberos to mediate their mutual authentication. Assuming the Kerberos protocol is well designed, then the authentication service is secure if the Kerberos server itself is secure. </a:t>
            </a:r>
            <a:endParaRPr lang="en-US" dirty="0"/>
          </a:p>
          <a:p>
            <a:endParaRPr lang="en-US" dirty="0">
              <a:effectLs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16</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Version 4 of Kerberos makes use of DES, in a rather elaborate protocol, to provide the authentication service. Viewing the protocol as a whole, it is difficult to see the need for the many of its elements. Therefore, we adopt a strategy used by Bill Bryant of Project Athena [BRYA88] and build up to the full protocol by looking first at several hypothetical dialogues. Each successive dialogue adds additional complexity to counter security vulnerabilities revealed in the preceding dialogue.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In an unprotected network environment, any client can apply to any server for service. The obvious security risk is that of impersonation. An opponent can pretend to be another client and obtain unauthorized privileges on server machines. To counter this threat, servers must be able to confirm the identities of clients who request service. Each server can be required to undertake this task for each client/server interaction, but in an open environment, this places a substantial burden on each server.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An alternative is to use an authentication server (AS) that knows the passwords of all users and stores these in a centralized database. In addition, the AS shares a unique secret key with each server. These keys have been distributed physically or in some other secure manner.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AS checks its database to see if the user has supplied the proper password for this user ID and whether this user is permitted access to server V. If both tests are passed, the AS accepts the user as authentic and must now convince the server that this user is authentic. To do so, the AS creates a </a:t>
            </a:r>
            <a:r>
              <a:rPr lang="en-US" sz="1200" b="1" kern="1200" dirty="0">
                <a:solidFill>
                  <a:schemeClr val="tx1"/>
                </a:solidFill>
                <a:effectLst/>
                <a:latin typeface="Arial" pitchFamily="-107" charset="0"/>
                <a:ea typeface="ＭＳ Ｐゴシック" pitchFamily="-107" charset="-128"/>
                <a:cs typeface="ＭＳ Ｐゴシック" pitchFamily="-107" charset="-128"/>
              </a:rPr>
              <a:t>ticket </a:t>
            </a:r>
            <a:r>
              <a:rPr lang="en-US" sz="1200" kern="1200" dirty="0">
                <a:solidFill>
                  <a:schemeClr val="tx1"/>
                </a:solidFill>
                <a:effectLst/>
                <a:latin typeface="Arial" pitchFamily="-107" charset="0"/>
                <a:ea typeface="ＭＳ Ｐゴシック" pitchFamily="-107" charset="-128"/>
                <a:cs typeface="ＭＳ Ｐゴシック" pitchFamily="-107" charset="-128"/>
              </a:rPr>
              <a:t>that contains the user’s ID and network address and the server’s ID. This ticket is encrypted using the secret key shared by the AS and this server.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Although the foregoing scenario solves some of the problems of authentication in an open network environment, problems remain. Two in particular stand out. First, we would like to minimize the number of times that a user has to enter a password. Suppose each ticket can be used only once. If user C logs on to a workstation in the morning and wishes to check his or her mail at a mail server, C must supply a password to get a ticket for the mail server. If C wishes to check the mail several times during the day, each attempt requires reentering the password. We can improve matters by saying that tickets are reusable. For a single logon session, the workstation can store the mail server ticket after it is received and use it on behalf of the user for multiple accesses to the mail server.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However, under this scheme, it remains the case that a user would need a new ticket for every different service. If a user wished to access a print server, a mail server, a file server, and so on, the first instance of each access would require a new ticket and hence require the user to enter the password.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second problem is that the earlier scenario involved a plaintext transmission of the password [message (1)]. An eavesdropper could capture the password and use any service accessible to the victim.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To solve these additional problems, we introduce a scheme for avoiding plaintext passwords and a new server, known as the </a:t>
            </a:r>
            <a:r>
              <a:rPr lang="en-US" sz="1200" b="1" kern="1200" dirty="0">
                <a:solidFill>
                  <a:schemeClr val="tx1"/>
                </a:solidFill>
                <a:effectLst/>
                <a:latin typeface="Arial" pitchFamily="-107" charset="0"/>
                <a:ea typeface="ＭＳ Ｐゴシック" pitchFamily="-107" charset="-128"/>
                <a:cs typeface="ＭＳ Ｐゴシック" pitchFamily="-107" charset="-128"/>
              </a:rPr>
              <a:t>ticket-granting server (TGS)</a:t>
            </a:r>
            <a:r>
              <a:rPr lang="en-US" sz="1200" kern="1200" dirty="0">
                <a:solidFill>
                  <a:schemeClr val="tx1"/>
                </a:solidFill>
                <a:effectLst/>
                <a:latin typeface="Arial" pitchFamily="-107" charset="0"/>
                <a:ea typeface="ＭＳ Ｐゴシック" pitchFamily="-107" charset="-128"/>
                <a:cs typeface="ＭＳ Ｐゴシック" pitchFamily="-107"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new service, TGS, issues tickets to users who have been authenticated to AS. Thus, the user first requests a ticket-granting ticket (</a:t>
            </a:r>
            <a:r>
              <a:rPr lang="en-US" sz="1200" i="1" kern="1200" dirty="0" err="1">
                <a:solidFill>
                  <a:schemeClr val="tx1"/>
                </a:solidFill>
                <a:effectLst/>
                <a:latin typeface="Arial" pitchFamily="-107" charset="0"/>
                <a:ea typeface="ＭＳ Ｐゴシック" pitchFamily="-107" charset="-128"/>
                <a:cs typeface="ＭＳ Ｐゴシック" pitchFamily="-107" charset="-128"/>
              </a:rPr>
              <a:t>Ticket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tgs</a:t>
            </a:r>
            <a:r>
              <a:rPr lang="en-US" sz="1200" kern="1200" dirty="0">
                <a:solidFill>
                  <a:schemeClr val="tx1"/>
                </a:solidFill>
                <a:effectLst/>
                <a:latin typeface="Arial" pitchFamily="-107" charset="0"/>
                <a:ea typeface="ＭＳ Ｐゴシック" pitchFamily="-107" charset="-128"/>
                <a:cs typeface="ＭＳ Ｐゴシック" pitchFamily="-107" charset="-128"/>
              </a:rPr>
              <a:t>) from the AS. The client module in the user workstation saves this ticket. Each time the user requires access to a new service, the client applies to the TGS, using the ticket to authenticate itself. The TGS then grants a ticket for the particular service. The client saves each service-granting ticket and uses it to authenticate its user to a server each time a particular service is requested.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Because only the correct user should know the password, only the correct user can recover the ticket. Thus, we have used the password to obtain credentials from Kerberos without having to transmit the password in plaintext. The ticket itself consists of the ID and network address of the user, and the ID of the TGS. This corresponds to the first scenario. The idea is that the client can use this ticket to request multiple service-granting tickets. So the ticket-granting ticket is to be reusable. However, we do not wish an opponent to be able to capture the ticket and use it. Consider the following scenario: An opponent captures the login ticket and waits until the user has logged off his or her workstation. Then the opponent either gains access to that workstation or configures his workstation with the same network address as that of the victim. The opponent would be able to reuse the ticket to spoof the TGS. To counter this, the ticket includes a timestamp, indicating the date and time at which the ticket was issued, and a lifetime, indicating the length of time for which the ticket is valid (e.g., eight hours). Thus, the client now has a reusable ticket and need not bother the user for a password for each new service request. Finally, note that the ticket-granting ticket is encrypted with a secret key known only to the AS and the TGS. This prevents alteration of the ticket. The ticket is </a:t>
            </a:r>
            <a:r>
              <a:rPr lang="en-US" sz="1200" kern="1200" dirty="0" err="1">
                <a:solidFill>
                  <a:schemeClr val="tx1"/>
                </a:solidFill>
                <a:effectLst/>
                <a:latin typeface="Arial" pitchFamily="-107" charset="0"/>
                <a:ea typeface="ＭＳ Ｐゴシック" pitchFamily="-107" charset="-128"/>
                <a:cs typeface="ＭＳ Ｐゴシック" pitchFamily="-107" charset="-128"/>
              </a:rPr>
              <a:t>reencrypted</a:t>
            </a:r>
            <a:r>
              <a:rPr lang="en-US" sz="1200" kern="1200" dirty="0">
                <a:solidFill>
                  <a:schemeClr val="tx1"/>
                </a:solidFill>
                <a:effectLst/>
                <a:latin typeface="Arial" pitchFamily="-107" charset="0"/>
                <a:ea typeface="ＭＳ Ｐゴシック" pitchFamily="-107" charset="-128"/>
                <a:cs typeface="ＭＳ Ｐゴシック" pitchFamily="-107" charset="-128"/>
              </a:rPr>
              <a:t> with a key based on the user’s password. This assures that the ticket can be recovered only by the correct user, providing the authentication.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Although the foregoing scenario enhances security compared to the first attempt, two additional problems remain. The heart of the first problem is the lifetime associated with the ticket-granting ticket. If this lifetime is very short (e.g., minutes), then the user will be repeatedly asked for a password. If the lifetime is long (e.g., hours), then an opponent has a greater opportunity for replay. An opponent could eavesdrop on the network and capture a copy of the ticket-granting ticket and then wait for the legitimate user to log out. Then the opponent could forge the legitimate user’s network address and send the message of step (3) to the TGS. This would give the opponent unlimited access to the resources and files available to the legitimate user.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Similarly, if an opponent captures a service-granting ticket and uses it before it expires, the opponent has access to the corresponding service.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Thus, we arrive at an additional requirement. A network service (the TGS or an application service) must be able to prove that the person using a ticket is the same person to whom that ticket was issued.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second problem is that there may be a requirement for servers to authenticate themselves to users. Without such authentication, an opponent could sabotage the configuration so that messages </a:t>
            </a:r>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to a server were directed to another location. </a:t>
            </a:r>
          </a:p>
          <a:p>
            <a:endParaRPr lang="en-US" sz="1200" kern="1200" dirty="0">
              <a:solidFill>
                <a:schemeClr val="tx1"/>
              </a:solidFill>
              <a:effectLst/>
              <a:latin typeface="Arial" pitchFamily="-107" charset="0"/>
              <a:ea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false server would then be in a position to act as a real server and capture any information from the user and deny the true service to the user.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18</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a:solidFill>
                  <a:schemeClr val="tx1"/>
                </a:solidFill>
                <a:latin typeface="Arial" pitchFamily="-107" charset="0"/>
                <a:ea typeface="ＭＳ Ｐゴシック" pitchFamily="-107" charset="-128"/>
                <a:cs typeface="ＭＳ Ｐゴシック" pitchFamily="-107" charset="-128"/>
              </a:rPr>
              <a:t>16.2, shows the actual Kerberos protocol.</a:t>
            </a: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We examine these problems in turn and refer to Table 16.2, which shows the actual Kerberos protocol. Figure 16.3 provides a simplified overview.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First, consider the problem of captured ticket-granting tickets and the need to determine that the ticket presenter is the same as the client for whom the ticket was issued. The threat is that an opponent will steal the ticket and use it before it expires. To get around this problem, let us have the AS provide both the client and the TGS with a secret piece of information in a secure manner. Then the client can prove its identity to the TGS by revealing the secret information—again in a secure manner. An efficient way of accomplishing this is to use an encryption key as the secure information; this is referred to as a session key in Kerberos.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Table 16.2a shows the technique for distributing the session key. As before, the client sends a message to the AS requesting access to the TGS. The AS responds with a message, encrypted with a key derived from the user’s password (</a:t>
            </a:r>
            <a:r>
              <a:rPr lang="en-US" sz="1200" i="1" kern="1200" dirty="0">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a:solidFill>
                  <a:schemeClr val="tx1"/>
                </a:solidFill>
                <a:effectLst/>
                <a:latin typeface="Arial" pitchFamily="-107" charset="0"/>
                <a:ea typeface="ＭＳ Ｐゴシック" pitchFamily="-107" charset="-128"/>
                <a:cs typeface="ＭＳ Ｐゴシック" pitchFamily="-107" charset="-128"/>
              </a:rPr>
              <a:t>c</a:t>
            </a:r>
            <a:r>
              <a:rPr lang="en-US" sz="1200" kern="1200" dirty="0">
                <a:solidFill>
                  <a:schemeClr val="tx1"/>
                </a:solidFill>
                <a:effectLst/>
                <a:latin typeface="Arial" pitchFamily="-107" charset="0"/>
                <a:ea typeface="ＭＳ Ｐゴシック" pitchFamily="-107" charset="-128"/>
                <a:cs typeface="ＭＳ Ｐゴシック" pitchFamily="-107" charset="-128"/>
              </a:rPr>
              <a:t>), that contains the ticket. The encrypted message also contains a copy of the session key, </a:t>
            </a:r>
            <a:r>
              <a:rPr lang="en-US" sz="1200" i="1" kern="1200" baseline="0" dirty="0" err="1">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c</a:t>
            </a:r>
            <a:r>
              <a:rPr lang="en-US" sz="1200" kern="1200" baseline="-25000" dirty="0" err="1">
                <a:solidFill>
                  <a:schemeClr val="tx1"/>
                </a:solidFill>
                <a:effectLst/>
                <a:latin typeface="Arial" pitchFamily="-107" charset="0"/>
                <a:ea typeface="ＭＳ Ｐゴシック" pitchFamily="-107" charset="-128"/>
                <a:cs typeface="ＭＳ Ｐゴシック" pitchFamily="-107" charset="-128"/>
              </a:rPr>
              <a: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tgs</a:t>
            </a:r>
            <a:r>
              <a:rPr lang="en-US" sz="1200" kern="1200" baseline="-25000" dirty="0">
                <a:solidFill>
                  <a:schemeClr val="tx1"/>
                </a:solidFill>
                <a:effectLst/>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where the subscripts indicate that this is a session key for C and TGS. Because this session key is inside the message encrypted with </a:t>
            </a:r>
            <a:r>
              <a:rPr lang="en-US" sz="1200" i="1" kern="1200" dirty="0">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a:solidFill>
                  <a:schemeClr val="tx1"/>
                </a:solidFill>
                <a:effectLst/>
                <a:latin typeface="Arial" pitchFamily="-107" charset="0"/>
                <a:ea typeface="ＭＳ Ｐゴシック" pitchFamily="-107" charset="-128"/>
                <a:cs typeface="ＭＳ Ｐゴシック" pitchFamily="-107" charset="-128"/>
              </a:rPr>
              <a:t>c</a:t>
            </a:r>
            <a:r>
              <a:rPr lang="en-US" sz="1200" kern="1200" dirty="0">
                <a:solidFill>
                  <a:schemeClr val="tx1"/>
                </a:solidFill>
                <a:effectLst/>
                <a:latin typeface="Arial" pitchFamily="-107" charset="0"/>
                <a:ea typeface="ＭＳ Ｐゴシック" pitchFamily="-107" charset="-128"/>
                <a:cs typeface="ＭＳ Ｐゴシック" pitchFamily="-107" charset="-128"/>
              </a:rPr>
              <a:t>, only the user’s client can read it. The same session key is included in the ticket, which can be read only by the TGS. Thus, the session key has been securely delivered to both C and the TGS.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Note that several additional pieces of information have been added to this first phase of the dialogue. Message (1) includes a timestamp, so that the AS knows that the message is timely. Message (2) includes several elements of the ticket in a form accessible to C. This enables C to confirm that this ticket is for the TGS and to learn its expiration time. </a:t>
            </a:r>
            <a:endParaRPr lang="en-US" dirty="0"/>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Armed with the ticket and the session key, C is ready to approach the TGS. As before, C sends the TGS a message that includes the ticket plus the ID of the requested service [message (3) in Table 16.2b]. In addition, C transmits an authenticator, which includes the ID and address of C’s user and a timestamp. Unlike the ticket, which is reusable, the authenticator is intended for use only once and has a very short lifetime. The TGS can decrypt the ticket with the key that it shares with the AS. This ticket indicates that user C has been provided with the session key </a:t>
            </a:r>
            <a:r>
              <a:rPr lang="en-US" sz="1200" i="1" kern="1200" baseline="0" dirty="0" err="1">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c</a:t>
            </a:r>
            <a:r>
              <a:rPr lang="en-US" sz="1200" kern="1200" baseline="-25000" dirty="0" err="1">
                <a:solidFill>
                  <a:schemeClr val="tx1"/>
                </a:solidFill>
                <a:effectLst/>
                <a:latin typeface="Arial" pitchFamily="-107" charset="0"/>
                <a:ea typeface="ＭＳ Ｐゴシック" pitchFamily="-107" charset="-128"/>
                <a:cs typeface="ＭＳ Ｐゴシック" pitchFamily="-107" charset="-128"/>
              </a:rPr>
              <a: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tgs</a:t>
            </a:r>
            <a:r>
              <a:rPr lang="en-US" sz="1200" kern="1200" baseline="-25000" dirty="0">
                <a:solidFill>
                  <a:schemeClr val="tx1"/>
                </a:solidFill>
                <a:effectLst/>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 In effect, the ticket says, “Anyone who uses </a:t>
            </a:r>
            <a:r>
              <a:rPr lang="en-US" sz="1200" i="1" kern="1200" baseline="0" dirty="0" err="1">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c</a:t>
            </a:r>
            <a:r>
              <a:rPr lang="en-US" sz="1200" kern="1200" baseline="-25000" dirty="0" err="1">
                <a:solidFill>
                  <a:schemeClr val="tx1"/>
                </a:solidFill>
                <a:effectLst/>
                <a:latin typeface="Arial" pitchFamily="-107" charset="0"/>
                <a:ea typeface="ＭＳ Ｐゴシック" pitchFamily="-107" charset="-128"/>
                <a:cs typeface="ＭＳ Ｐゴシック" pitchFamily="-107" charset="-128"/>
              </a:rPr>
              <a: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tgs</a:t>
            </a:r>
            <a:r>
              <a:rPr lang="en-US" sz="1200" kern="1200" baseline="-25000" dirty="0">
                <a:solidFill>
                  <a:schemeClr val="tx1"/>
                </a:solidFill>
                <a:effectLst/>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must be C.” The TGS uses the session key to decrypt the authenticator. The TGS can then check the name and address from the authenticator with that of the ticket and with the network address of the incoming message. If all match, then the TGS is assured that the sender of the ticket is indeed the ticket’s real owner. In effect, the authenticator says, “At time </a:t>
            </a:r>
            <a:r>
              <a:rPr lang="en-US" sz="1200" i="1" kern="1200" dirty="0">
                <a:solidFill>
                  <a:schemeClr val="tx1"/>
                </a:solidFill>
                <a:effectLst/>
                <a:latin typeface="Arial" pitchFamily="-107" charset="0"/>
                <a:ea typeface="ＭＳ Ｐゴシック" pitchFamily="-107" charset="-128"/>
                <a:cs typeface="ＭＳ Ｐゴシック" pitchFamily="-107" charset="-128"/>
              </a:rPr>
              <a:t>TS</a:t>
            </a:r>
            <a:r>
              <a:rPr lang="en-US" sz="1200" kern="1200" baseline="-25000" dirty="0">
                <a:solidFill>
                  <a:schemeClr val="tx1"/>
                </a:solidFill>
                <a:effectLst/>
                <a:latin typeface="Arial" pitchFamily="-107" charset="0"/>
                <a:ea typeface="ＭＳ Ｐゴシック" pitchFamily="-107" charset="-128"/>
                <a:cs typeface="ＭＳ Ｐゴシック" pitchFamily="-107" charset="-128"/>
              </a:rPr>
              <a:t>3</a:t>
            </a:r>
            <a:r>
              <a:rPr lang="en-US" sz="1200" kern="1200" dirty="0">
                <a:solidFill>
                  <a:schemeClr val="tx1"/>
                </a:solidFill>
                <a:effectLst/>
                <a:latin typeface="Arial" pitchFamily="-107" charset="0"/>
                <a:ea typeface="ＭＳ Ｐゴシック" pitchFamily="-107" charset="-128"/>
                <a:cs typeface="ＭＳ Ｐゴシック" pitchFamily="-107" charset="-128"/>
              </a:rPr>
              <a:t>, I hereby use </a:t>
            </a:r>
            <a:r>
              <a:rPr lang="en-US" sz="1200" i="1" kern="1200" baseline="0" dirty="0" err="1">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c</a:t>
            </a:r>
            <a:r>
              <a:rPr lang="en-US" sz="1200" kern="1200" baseline="-25000" dirty="0" err="1">
                <a:solidFill>
                  <a:schemeClr val="tx1"/>
                </a:solidFill>
                <a:effectLst/>
                <a:latin typeface="Arial" pitchFamily="-107" charset="0"/>
                <a:ea typeface="ＭＳ Ｐゴシック" pitchFamily="-107" charset="-128"/>
                <a:cs typeface="ＭＳ Ｐゴシック" pitchFamily="-107" charset="-128"/>
              </a:rPr>
              <a: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tgs</a:t>
            </a:r>
            <a:r>
              <a:rPr lang="en-US" sz="1200" kern="1200" baseline="-25000" dirty="0">
                <a:solidFill>
                  <a:schemeClr val="tx1"/>
                </a:solidFill>
                <a:effectLst/>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 Note that the ticket does not prove anyone’s identity but is a way to distribute keys securely. It is the authenticator that proves the client’s identity. Because the authenticator can be used only once and has a short lifetime, the threat of an opponent stealing both the ticket and the authenticator for presentation later is countered.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reply from the TGS in message (4) follows the form of message (2). The message is encrypted with the session key shared by the TGS and C and includes a session key to be shared between C and the server V, the ID of V, and the timestamp of the ticket. The ticket itself includes the same session key.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 now has a reusable service-granting ticket for V. When C presents this ticket, as shown in message (5), it also sends an authenticator. The server can decrypt the ticket, recover the session key, and decrypt the authenticator.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If mutual authentication is required, the server can reply as shown in message (6) of Table 16.2. The server returns the value of the timestamp from the authenticator, incremented by 1, and encrypted in the session key. C can decrypt this message to recover the incremented timestamp. Because the message was encrypted by the session key, C is assured that it could have been created only by V. The contents of the message assure C that this is not a replay of an old reply.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Finally, at the conclusion of this process, the client and server share a secret key. This key can be used to encrypt future messages between the two or to exchange a new random session key for that purpose.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19</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Figure 16.3 provides a simplified overview.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This chapter examines some of the authentication functions that have been developed to support network-based user authentication. The chapter begins with an introduction to some of the concepts and key considerations for user authentication over a network or the Internet. The next section examines user-authentication protocols that rely on symmetric encryption. This is followed by a section on one of the earliest and also one of the most widely used authentication services: Kerberos. Next, the chapter looks at user-authentication protocols that rely on asymmetric encryption. This is followed by a discussion of the X.509 user-authentication protocol. Finally, the concept of federated identity is introduced. </a:t>
            </a:r>
            <a:endParaRPr lang="en-US" dirty="0"/>
          </a:p>
          <a:p>
            <a:endParaRPr lang="en-US" dirty="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pitchFamily="-107" charset="0"/>
                <a:ea typeface="ＭＳ Ｐゴシック" pitchFamily="-107" charset="-128"/>
                <a:cs typeface="ＭＳ Ｐゴシック" pitchFamily="-107" charset="-128"/>
              </a:rPr>
              <a:t> </a:t>
            </a:r>
            <a:r>
              <a:rPr lang="en-US" sz="1200" kern="1200" dirty="0">
                <a:solidFill>
                  <a:schemeClr val="tx1"/>
                </a:solidFill>
                <a:effectLst/>
                <a:latin typeface="Arial" pitchFamily="-107" charset="0"/>
                <a:ea typeface="ＭＳ Ｐゴシック" pitchFamily="-107" charset="-128"/>
                <a:cs typeface="ＭＳ Ｐゴシック" pitchFamily="-107" charset="-128"/>
              </a:rPr>
              <a:t>Figure 16.4 illustrates the Kerberos exchanges among the parties.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full-service Kerberos environment consisting of a Kerberos server, a number of clients, and a number of application servers requires the following: </a:t>
            </a:r>
          </a:p>
          <a:p>
            <a:endParaRPr lang="en-US" dirty="0"/>
          </a:p>
          <a:p>
            <a:pPr marL="228600" indent="-228600">
              <a:buAutoNum type="arabicPeriod"/>
            </a:pPr>
            <a:r>
              <a:rPr lang="en-US" sz="1200" kern="1200" dirty="0">
                <a:solidFill>
                  <a:schemeClr val="tx1"/>
                </a:solidFill>
                <a:effectLst/>
                <a:latin typeface="Arial" pitchFamily="-107" charset="0"/>
                <a:ea typeface="ＭＳ Ｐゴシック" pitchFamily="-107" charset="-128"/>
                <a:cs typeface="ＭＳ Ｐゴシック" pitchFamily="-107" charset="-128"/>
              </a:rPr>
              <a:t>The Kerberos server must have the user ID and hashed passwords of all participating users in its database. All users are registered with the Kerberos server. </a:t>
            </a:r>
          </a:p>
          <a:p>
            <a:pPr marL="0" indent="0">
              <a:buNone/>
            </a:pPr>
            <a:endParaRPr lang="en-US" dirty="0"/>
          </a:p>
          <a:p>
            <a:r>
              <a:rPr lang="en-US" sz="1200" b="0" kern="1200" dirty="0">
                <a:solidFill>
                  <a:schemeClr val="tx1"/>
                </a:solidFill>
                <a:effectLst/>
                <a:latin typeface="Arial" pitchFamily="-107" charset="0"/>
                <a:ea typeface="ＭＳ Ｐゴシック" pitchFamily="-107" charset="-128"/>
                <a:cs typeface="ＭＳ Ｐゴシック" pitchFamily="-107" charset="-128"/>
              </a:rPr>
              <a:t>2. </a:t>
            </a:r>
            <a:r>
              <a:rPr lang="en-US" sz="1200" kern="1200" dirty="0">
                <a:solidFill>
                  <a:schemeClr val="tx1"/>
                </a:solidFill>
                <a:effectLst/>
                <a:latin typeface="Arial" pitchFamily="-107" charset="0"/>
                <a:ea typeface="ＭＳ Ｐゴシック" pitchFamily="-107" charset="-128"/>
                <a:cs typeface="ＭＳ Ｐゴシック" pitchFamily="-107" charset="-128"/>
              </a:rPr>
              <a:t>The Kerberos server must share a secret key with each server. All </a:t>
            </a:r>
          </a:p>
          <a:p>
            <a:r>
              <a:rPr lang="en-US" sz="1200" kern="1200" dirty="0">
                <a:solidFill>
                  <a:schemeClr val="tx1"/>
                </a:solidFill>
                <a:effectLst/>
                <a:latin typeface="Arial" pitchFamily="-107" charset="0"/>
                <a:ea typeface="ＭＳ Ｐゴシック" pitchFamily="-107" charset="-128"/>
                <a:cs typeface="ＭＳ Ｐゴシック" pitchFamily="-107" charset="-128"/>
              </a:rPr>
              <a:t>     servers are registered with the Kerberos server. </a:t>
            </a:r>
            <a:endParaRPr lang="en-US" dirty="0"/>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Networks of clients and servers under different administrative organizations typically constitute different realms. That is, it generally is not practical or does not conform to administrative policy to have users and servers in one administrative domain registered with a Kerberos server elsewhere. However, users in one realm may need access to servers in other realms, and some servers may be willing to pro- vide service to users from other realms, provided that those users are authenticated.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Kerberos provides a mechanism for supporting such </a:t>
            </a:r>
            <a:r>
              <a:rPr lang="en-US" sz="1200" kern="1200" dirty="0" err="1">
                <a:solidFill>
                  <a:schemeClr val="tx1"/>
                </a:solidFill>
                <a:effectLst/>
                <a:latin typeface="Arial" pitchFamily="-107" charset="0"/>
                <a:ea typeface="ＭＳ Ｐゴシック" pitchFamily="-107" charset="-128"/>
                <a:cs typeface="ＭＳ Ｐゴシック" pitchFamily="-107" charset="-128"/>
              </a:rPr>
              <a:t>interrealm</a:t>
            </a:r>
            <a:r>
              <a:rPr lang="en-US" sz="1200" kern="1200" dirty="0">
                <a:solidFill>
                  <a:schemeClr val="tx1"/>
                </a:solidFill>
                <a:effectLst/>
                <a:latin typeface="Arial" pitchFamily="-107" charset="0"/>
                <a:ea typeface="ＭＳ Ｐゴシック" pitchFamily="-107" charset="-128"/>
                <a:cs typeface="ＭＳ Ｐゴシック" pitchFamily="-107" charset="-128"/>
              </a:rPr>
              <a:t> authentication. For two realms to support </a:t>
            </a:r>
            <a:r>
              <a:rPr lang="en-US" sz="1200" kern="1200" dirty="0" err="1">
                <a:solidFill>
                  <a:schemeClr val="tx1"/>
                </a:solidFill>
                <a:effectLst/>
                <a:latin typeface="Arial" pitchFamily="-107" charset="0"/>
                <a:ea typeface="ＭＳ Ｐゴシック" pitchFamily="-107" charset="-128"/>
                <a:cs typeface="ＭＳ Ｐゴシック" pitchFamily="-107" charset="-128"/>
              </a:rPr>
              <a:t>interrealm</a:t>
            </a:r>
            <a:r>
              <a:rPr lang="en-US" sz="1200" kern="1200" dirty="0">
                <a:solidFill>
                  <a:schemeClr val="tx1"/>
                </a:solidFill>
                <a:effectLst/>
                <a:latin typeface="Arial" pitchFamily="-107" charset="0"/>
                <a:ea typeface="ＭＳ Ｐゴシック" pitchFamily="-107" charset="-128"/>
                <a:cs typeface="ＭＳ Ｐゴシック" pitchFamily="-107" charset="-128"/>
              </a:rPr>
              <a:t> authentication, a third requirement is added: </a:t>
            </a:r>
          </a:p>
          <a:p>
            <a:endParaRPr lang="en-US" dirty="0"/>
          </a:p>
          <a:p>
            <a:r>
              <a:rPr lang="en-US" sz="1200" b="1" kern="1200" dirty="0">
                <a:solidFill>
                  <a:schemeClr val="tx1"/>
                </a:solidFill>
                <a:effectLst/>
                <a:latin typeface="Arial" pitchFamily="-107" charset="0"/>
                <a:ea typeface="ＭＳ Ｐゴシック" pitchFamily="-107" charset="-128"/>
                <a:cs typeface="ＭＳ Ｐゴシック" pitchFamily="-107" charset="-128"/>
              </a:rPr>
              <a:t>3. </a:t>
            </a:r>
            <a:r>
              <a:rPr lang="en-US" sz="1200" kern="1200" dirty="0">
                <a:solidFill>
                  <a:schemeClr val="tx1"/>
                </a:solidFill>
                <a:effectLst/>
                <a:latin typeface="Arial" pitchFamily="-107" charset="0"/>
                <a:ea typeface="ＭＳ Ｐゴシック" pitchFamily="-107" charset="-128"/>
                <a:cs typeface="ＭＳ Ｐゴシック" pitchFamily="-107" charset="-128"/>
              </a:rPr>
              <a:t>The Kerberos server in each interoperating realm shares a secret key with the server in the other realm. The two Kerberos servers are registered with each other.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scheme requires that the Kerberos server in one realm trust the Kerberos server in the other realm to authenticate its users. Furthermore, the participating servers in the second realm must also be willing to trust the Kerberos server in the first realm.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22</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Such an environment is referred to as a </a:t>
            </a:r>
            <a:r>
              <a:rPr lang="en-US" sz="1200" b="1" kern="1200" dirty="0">
                <a:solidFill>
                  <a:schemeClr val="tx1"/>
                </a:solidFill>
                <a:effectLst/>
                <a:latin typeface="Arial" pitchFamily="-107" charset="0"/>
                <a:ea typeface="ＭＳ Ｐゴシック" pitchFamily="-107" charset="-128"/>
                <a:cs typeface="ＭＳ Ｐゴシック" pitchFamily="-107" charset="-128"/>
              </a:rPr>
              <a:t>Kerberos realm</a:t>
            </a:r>
            <a:r>
              <a:rPr lang="en-US" sz="1200" kern="1200" dirty="0">
                <a:solidFill>
                  <a:schemeClr val="tx1"/>
                </a:solidFill>
                <a:effectLst/>
                <a:latin typeface="Arial" pitchFamily="-107" charset="0"/>
                <a:ea typeface="ＭＳ Ｐゴシック" pitchFamily="-107" charset="-128"/>
                <a:cs typeface="ＭＳ Ｐゴシック" pitchFamily="-107" charset="-128"/>
              </a:rPr>
              <a:t>. The concept of </a:t>
            </a:r>
            <a:r>
              <a:rPr lang="en-US" sz="1200" b="1" kern="1200" dirty="0">
                <a:solidFill>
                  <a:schemeClr val="tx1"/>
                </a:solidFill>
                <a:effectLst/>
                <a:latin typeface="Arial" pitchFamily="-107" charset="0"/>
                <a:ea typeface="ＭＳ Ｐゴシック" pitchFamily="-107" charset="-128"/>
                <a:cs typeface="ＭＳ Ｐゴシック" pitchFamily="-107" charset="-128"/>
              </a:rPr>
              <a:t>realm </a:t>
            </a:r>
            <a:r>
              <a:rPr lang="en-US" sz="1200" kern="1200" dirty="0">
                <a:solidFill>
                  <a:schemeClr val="tx1"/>
                </a:solidFill>
                <a:effectLst/>
                <a:latin typeface="Arial" pitchFamily="-107" charset="0"/>
                <a:ea typeface="ＭＳ Ｐゴシック" pitchFamily="-107" charset="-128"/>
                <a:cs typeface="ＭＳ Ｐゴシック" pitchFamily="-107" charset="-128"/>
              </a:rPr>
              <a:t>can be explained as follows. A Kerberos realm is a set of managed nodes that share the same Kerberos database. The Kerberos database resides on the Kerberos master computer system, which should be kept in a physically secure room. A read-only copy of the Kerberos database might also reside on other Kerberos computer systems. However, all changes to the database must be made on the master computer system. Changing or accessing the contents of a Kerberos database requires the Kerberos master password. </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A related concept is that of a </a:t>
            </a:r>
            <a:r>
              <a:rPr lang="en-US" sz="1200" b="1" kern="1200" dirty="0">
                <a:solidFill>
                  <a:schemeClr val="tx1"/>
                </a:solidFill>
                <a:effectLst/>
                <a:latin typeface="Arial" pitchFamily="-107" charset="0"/>
                <a:ea typeface="ＭＳ Ｐゴシック" pitchFamily="-107" charset="-128"/>
                <a:cs typeface="ＭＳ Ｐゴシック" pitchFamily="-107" charset="-128"/>
              </a:rPr>
              <a:t>Kerberos principal</a:t>
            </a:r>
            <a:r>
              <a:rPr lang="en-US" sz="1200" kern="1200" dirty="0">
                <a:solidFill>
                  <a:schemeClr val="tx1"/>
                </a:solidFill>
                <a:effectLst/>
                <a:latin typeface="Arial" pitchFamily="-107" charset="0"/>
                <a:ea typeface="ＭＳ Ｐゴシック" pitchFamily="-107" charset="-128"/>
                <a:cs typeface="ＭＳ Ｐゴシック" pitchFamily="-107" charset="-128"/>
              </a:rPr>
              <a:t>, which is a service or user that is known to the Kerberos system. Each Kerberos principal is identified by its principal name. Principal names consist of three parts: a service or user name, an instance name, and a realm name.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24</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With these ground rules in place, we can describe the mechanism as follows (Figure 16.5): A user wishing service on a server in another realm needs a ticket for that server. The user’s client follows the usual procedures to gain access to the local TGS and then requests a ticket-granting ticket for a remote TGS (TGS in another realm). The client can then apply to the remote TGS for a service-granting ticket for the desired server in the realm of the remote TGS.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25</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Version 5 is intended to address the limitations of version 4 in two areas: environmental shortcomings and technical deficiencies. Let us briefly summarize the improvements in each area.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Kerberos version 4 was developed for use within the Project Athena environment and, accordingly, did not fully address the need to be of general purpose. This led to the following </a:t>
            </a:r>
            <a:r>
              <a:rPr lang="en-US" sz="1200" b="1" kern="1200" dirty="0">
                <a:solidFill>
                  <a:schemeClr val="tx1"/>
                </a:solidFill>
                <a:effectLst/>
                <a:latin typeface="Arial" pitchFamily="-107" charset="0"/>
                <a:ea typeface="ＭＳ Ｐゴシック" pitchFamily="-107" charset="-128"/>
                <a:cs typeface="ＭＳ Ｐゴシック" pitchFamily="-107" charset="-128"/>
              </a:rPr>
              <a:t>environmental shortcomings</a:t>
            </a:r>
            <a:r>
              <a:rPr lang="en-US" sz="1200" kern="1200" dirty="0">
                <a:solidFill>
                  <a:schemeClr val="tx1"/>
                </a:solidFill>
                <a:effectLst/>
                <a:latin typeface="Arial" pitchFamily="-107" charset="0"/>
                <a:ea typeface="ＭＳ Ｐゴシック" pitchFamily="-107" charset="-128"/>
                <a:cs typeface="ＭＳ Ｐゴシック" pitchFamily="-107" charset="-128"/>
              </a:rPr>
              <a:t>.</a:t>
            </a:r>
          </a:p>
          <a:p>
            <a:endParaRPr lang="en-US" dirty="0"/>
          </a:p>
          <a:p>
            <a:r>
              <a:rPr lang="en-US" sz="1200" b="1" kern="1200" dirty="0">
                <a:solidFill>
                  <a:schemeClr val="tx1"/>
                </a:solidFill>
                <a:effectLst/>
                <a:latin typeface="Arial" pitchFamily="-107" charset="0"/>
                <a:ea typeface="ＭＳ Ｐゴシック" pitchFamily="-107" charset="-128"/>
                <a:cs typeface="ＭＳ Ｐゴシック" pitchFamily="-107" charset="-128"/>
              </a:rPr>
              <a:t>1. Encryption system dependence: </a:t>
            </a:r>
            <a:r>
              <a:rPr lang="en-US" sz="1200" b="0" kern="1200" dirty="0">
                <a:solidFill>
                  <a:schemeClr val="tx1"/>
                </a:solidFill>
                <a:effectLst/>
                <a:latin typeface="Arial" pitchFamily="-107" charset="0"/>
                <a:ea typeface="ＭＳ Ｐゴシック" pitchFamily="-107" charset="-128"/>
                <a:cs typeface="ＭＳ Ｐゴシック" pitchFamily="-107" charset="-128"/>
              </a:rPr>
              <a:t>Version 4 requires the use of DES. Export restriction on DES as well as doubts about the strength of DES were thus of concern. Version 5 makes use of AES.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2. Internet protocol dependence: </a:t>
            </a:r>
            <a:r>
              <a:rPr lang="en-US" sz="1200" b="0" kern="1200" dirty="0">
                <a:solidFill>
                  <a:schemeClr val="tx1"/>
                </a:solidFill>
                <a:effectLst/>
                <a:latin typeface="Arial" pitchFamily="-107" charset="0"/>
                <a:ea typeface="ＭＳ Ｐゴシック" pitchFamily="-107" charset="-128"/>
                <a:cs typeface="ＭＳ Ｐゴシック" pitchFamily="-107" charset="-128"/>
              </a:rPr>
              <a:t>Version 4 requires the use of Internet Protocol (IP) addresses. Other address types, such as the ISO network address, are not accommodated. Version 5 network addresses are tagged with type and length, allowing any network address type to be used.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3. Message byte ordering: </a:t>
            </a:r>
            <a:r>
              <a:rPr lang="en-US" sz="1200" b="0" kern="1200" dirty="0">
                <a:solidFill>
                  <a:schemeClr val="tx1"/>
                </a:solidFill>
                <a:effectLst/>
                <a:latin typeface="Arial" pitchFamily="-107" charset="0"/>
                <a:ea typeface="ＭＳ Ｐゴシック" pitchFamily="-107" charset="-128"/>
                <a:cs typeface="ＭＳ Ｐゴシック" pitchFamily="-107" charset="-128"/>
              </a:rPr>
              <a:t>In version 4, the sender of a message employs a byte ordering of its own choosing and tags the message to indicate least significant byte in lowest address or most significant byte in lowest address. This technique works but does not follow established conventions. In version 5, all message structures are defined using Abstract Syntax Notation One (ASN.1) and Basic Encoding Rules (BER), which provide an unambiguous byte ordering.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4. Ticket lifetime: </a:t>
            </a:r>
            <a:r>
              <a:rPr lang="en-US" sz="1200" b="0" kern="1200" dirty="0">
                <a:solidFill>
                  <a:schemeClr val="tx1"/>
                </a:solidFill>
                <a:effectLst/>
                <a:latin typeface="Arial" pitchFamily="-107" charset="0"/>
                <a:ea typeface="ＭＳ Ｐゴシック" pitchFamily="-107" charset="-128"/>
                <a:cs typeface="ＭＳ Ｐゴシック" pitchFamily="-107" charset="-128"/>
              </a:rPr>
              <a:t>Lifetime values in version 4 are encoded in an 8-bit quantity in units of five minutes. Thus, the maximum lifetime that can be expressed is </a:t>
            </a:r>
            <a:r>
              <a:rPr lang="en-US" sz="1200" kern="1200" baseline="0" dirty="0">
                <a:solidFill>
                  <a:schemeClr val="tx1"/>
                </a:solidFill>
                <a:latin typeface="Arial" pitchFamily="-107" charset="0"/>
                <a:ea typeface="ＭＳ Ｐゴシック" pitchFamily="-107" charset="-128"/>
                <a:cs typeface="ＭＳ Ｐゴシック" pitchFamily="-107" charset="-128"/>
              </a:rPr>
              <a:t>2</a:t>
            </a:r>
            <a:r>
              <a:rPr lang="en-US" sz="1200" kern="1200" baseline="30000" dirty="0">
                <a:solidFill>
                  <a:schemeClr val="tx1"/>
                </a:solidFill>
                <a:latin typeface="Arial" pitchFamily="-107" charset="0"/>
                <a:ea typeface="ＭＳ Ｐゴシック" pitchFamily="-107" charset="-128"/>
                <a:cs typeface="ＭＳ Ｐゴシック" pitchFamily="-107" charset="-128"/>
              </a:rPr>
              <a:t>8</a:t>
            </a:r>
            <a:r>
              <a:rPr lang="en-US" sz="1200" kern="1200" baseline="0" dirty="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 some applications (e.g., a long-running simulation that requires valid Kerberos credentials throughout execution). In version 5, tickets include an explicit start time and end time, allowing tickets with arbitrary lifetimes.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5. Authentication forwarding: </a:t>
            </a:r>
            <a:r>
              <a:rPr lang="en-US" sz="1200" b="0" kern="1200" dirty="0">
                <a:solidFill>
                  <a:schemeClr val="tx1"/>
                </a:solidFill>
                <a:effectLst/>
                <a:latin typeface="Arial" pitchFamily="-107" charset="0"/>
                <a:ea typeface="ＭＳ Ｐゴシック" pitchFamily="-107" charset="-128"/>
                <a:cs typeface="ＭＳ Ｐゴシック" pitchFamily="-107" charset="-128"/>
              </a:rPr>
              <a:t>Version 4 does not allow credentials issued to one client to be forwarded to some other host and used by some other client. This capability would enable a client to access a server and have that server access another server on behalf of the client. For example, a client issues a request to a print server that then accesses the client’s file from a file server, using the client’s credentials for access. Version 5 provides this capability.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6. </a:t>
            </a:r>
            <a:r>
              <a:rPr lang="en-US" sz="1200" b="1" kern="1200" dirty="0" err="1">
                <a:solidFill>
                  <a:schemeClr val="tx1"/>
                </a:solidFill>
                <a:effectLst/>
                <a:latin typeface="Arial" pitchFamily="-107" charset="0"/>
                <a:ea typeface="ＭＳ Ｐゴシック" pitchFamily="-107" charset="-128"/>
                <a:cs typeface="ＭＳ Ｐゴシック" pitchFamily="-107" charset="-128"/>
              </a:rPr>
              <a:t>Interrealm</a:t>
            </a:r>
            <a:r>
              <a:rPr lang="en-US" sz="1200" b="1" kern="1200" dirty="0">
                <a:solidFill>
                  <a:schemeClr val="tx1"/>
                </a:solidFill>
                <a:effectLst/>
                <a:latin typeface="Arial" pitchFamily="-107" charset="0"/>
                <a:ea typeface="ＭＳ Ｐゴシック" pitchFamily="-107" charset="-128"/>
                <a:cs typeface="ＭＳ Ｐゴシック" pitchFamily="-107" charset="-128"/>
              </a:rPr>
              <a:t> authentication: </a:t>
            </a:r>
            <a:r>
              <a:rPr lang="en-US" sz="1200" b="0" kern="1200" dirty="0">
                <a:solidFill>
                  <a:schemeClr val="tx1"/>
                </a:solidFill>
                <a:effectLst/>
                <a:latin typeface="Arial" pitchFamily="-107" charset="0"/>
                <a:ea typeface="ＭＳ Ｐゴシック" pitchFamily="-107" charset="-128"/>
                <a:cs typeface="ＭＳ Ｐゴシック" pitchFamily="-107" charset="-128"/>
              </a:rPr>
              <a:t>In version 4, interoperability among </a:t>
            </a:r>
            <a:r>
              <a:rPr lang="en-US" sz="1200" b="0" i="1" kern="1200" dirty="0">
                <a:solidFill>
                  <a:schemeClr val="tx1"/>
                </a:solidFill>
                <a:effectLst/>
                <a:latin typeface="Arial" pitchFamily="-107" charset="0"/>
                <a:ea typeface="ＭＳ Ｐゴシック" pitchFamily="-107" charset="-128"/>
                <a:cs typeface="ＭＳ Ｐゴシック" pitchFamily="-107" charset="-128"/>
              </a:rPr>
              <a:t>N </a:t>
            </a:r>
            <a:r>
              <a:rPr lang="en-US" sz="1200" b="0" kern="1200" dirty="0">
                <a:solidFill>
                  <a:schemeClr val="tx1"/>
                </a:solidFill>
                <a:effectLst/>
                <a:latin typeface="Arial" pitchFamily="-107" charset="0"/>
                <a:ea typeface="ＭＳ Ｐゴシック" pitchFamily="-107" charset="-128"/>
                <a:cs typeface="ＭＳ Ｐゴシック" pitchFamily="-107" charset="-128"/>
              </a:rPr>
              <a:t>realms requires on the order of </a:t>
            </a:r>
            <a:r>
              <a:rPr lang="en-US" sz="1200" b="0" i="1" kern="1200" baseline="0" dirty="0">
                <a:solidFill>
                  <a:schemeClr val="tx1"/>
                </a:solidFill>
                <a:latin typeface="Arial" pitchFamily="-107" charset="0"/>
                <a:ea typeface="ＭＳ Ｐゴシック" pitchFamily="-107" charset="-128"/>
                <a:cs typeface="ＭＳ Ｐゴシック" pitchFamily="-107" charset="-128"/>
              </a:rPr>
              <a:t>N</a:t>
            </a:r>
            <a:r>
              <a:rPr lang="en-US" sz="1200" kern="1200" baseline="30000" dirty="0">
                <a:solidFill>
                  <a:schemeClr val="tx1"/>
                </a:solidFill>
                <a:latin typeface="Arial" pitchFamily="-107" charset="0"/>
                <a:ea typeface="ＭＳ Ｐゴシック" pitchFamily="-107" charset="-128"/>
                <a:cs typeface="ＭＳ Ｐゴシック" pitchFamily="-107" charset="-128"/>
              </a:rPr>
              <a:t>2</a:t>
            </a:r>
            <a:r>
              <a:rPr lang="en-US" sz="1200" kern="1200" baseline="0" dirty="0">
                <a:solidFill>
                  <a:schemeClr val="tx1"/>
                </a:solidFill>
                <a:latin typeface="Arial" pitchFamily="-107" charset="0"/>
                <a:ea typeface="ＭＳ Ｐゴシック" pitchFamily="-107" charset="-128"/>
                <a:cs typeface="ＭＳ Ｐゴシック" pitchFamily="-107" charset="-128"/>
              </a:rPr>
              <a:t>  Kerberos-to-Kerberos relationships, as described earlier. Version 5 supports a method that requires fewer relationships, as described shortly.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Apart from these environmental limitations, there are </a:t>
            </a:r>
            <a:r>
              <a:rPr lang="en-US" sz="1200" b="1" kern="1200" dirty="0">
                <a:solidFill>
                  <a:schemeClr val="tx1"/>
                </a:solidFill>
                <a:effectLst/>
                <a:latin typeface="Arial" pitchFamily="-107" charset="0"/>
                <a:ea typeface="ＭＳ Ｐゴシック" pitchFamily="-107" charset="-128"/>
                <a:cs typeface="ＭＳ Ｐゴシック" pitchFamily="-107" charset="-128"/>
              </a:rPr>
              <a:t>technical deficiencies </a:t>
            </a:r>
            <a:r>
              <a:rPr lang="en-US" sz="1200" kern="1200" dirty="0">
                <a:solidFill>
                  <a:schemeClr val="tx1"/>
                </a:solidFill>
                <a:effectLst/>
                <a:latin typeface="Arial" pitchFamily="-107" charset="0"/>
                <a:ea typeface="ＭＳ Ｐゴシック" pitchFamily="-107" charset="-128"/>
                <a:cs typeface="ＭＳ Ｐゴシック" pitchFamily="-107" charset="-128"/>
              </a:rPr>
              <a:t>in the version 4 protocol itself. Most of these deficiencies were documented in [BELL90], and version 5 attempts to address these. The deficiencies are the following.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1. Double encryption: </a:t>
            </a:r>
            <a:r>
              <a:rPr lang="en-US" sz="1200" b="0" kern="1200" dirty="0">
                <a:solidFill>
                  <a:schemeClr val="tx1"/>
                </a:solidFill>
                <a:effectLst/>
                <a:latin typeface="Arial" pitchFamily="-107" charset="0"/>
                <a:ea typeface="ＭＳ Ｐゴシック" pitchFamily="-107" charset="-128"/>
                <a:cs typeface="ＭＳ Ｐゴシック" pitchFamily="-107" charset="-128"/>
              </a:rPr>
              <a:t>Note in Table 16.2 [messages (2) and (4)] that tickets pro- vided to clients are encrypted twice—once with the secret key of the target server and then again with a secret key known to the client. The second encryption is not necessary and is computationally wasteful.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2. PCBC encryption: </a:t>
            </a:r>
            <a:r>
              <a:rPr lang="en-US" sz="1200" b="0" kern="1200" dirty="0">
                <a:solidFill>
                  <a:schemeClr val="tx1"/>
                </a:solidFill>
                <a:effectLst/>
                <a:latin typeface="Arial" pitchFamily="-107" charset="0"/>
                <a:ea typeface="ＭＳ Ｐゴシック" pitchFamily="-107" charset="-128"/>
                <a:cs typeface="ＭＳ Ｐゴシック" pitchFamily="-107" charset="-128"/>
              </a:rPr>
              <a:t>Encryption in version 4 makes use of a nonstandard mode of DES known as propagating cipher block chaining (PCBC). It has been demonstrated that this mode is vulnerable to an attack involving the interchange of ciphertext blocks [KOHL89]. PCBC was intended to provide an integrity check as part of the encryption operation. Version 5 provides explicit integrity mechanisms, allowing the standard CBC mode to be used for encryption. In particular, a checksum or hash code is attached to the message prior to encryption using CBC.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3. Session keys: </a:t>
            </a:r>
            <a:r>
              <a:rPr lang="en-US" sz="1200" b="0" kern="1200" dirty="0">
                <a:solidFill>
                  <a:schemeClr val="tx1"/>
                </a:solidFill>
                <a:effectLst/>
                <a:latin typeface="Arial" pitchFamily="-107" charset="0"/>
                <a:ea typeface="ＭＳ Ｐゴシック" pitchFamily="-107" charset="-128"/>
                <a:cs typeface="ＭＳ Ｐゴシック" pitchFamily="-107" charset="-128"/>
              </a:rPr>
              <a:t>Each ticket includes a session key that is used by the client to encrypt the authenticator sent to the service associated with that ticket. In addition, the session key may subsequently be used by the client and the server to protect messages passed during that session. However, because the same ticket may be used repeatedly to gain service from a particular server, there is the risk that an opponent will replay messages from an old session to the client or the server. In version 5, it is possible for a client and server to negotiate a </a:t>
            </a:r>
            <a:r>
              <a:rPr lang="en-US" sz="1200" b="0" kern="1200" dirty="0" err="1">
                <a:solidFill>
                  <a:schemeClr val="tx1"/>
                </a:solidFill>
                <a:effectLst/>
                <a:latin typeface="Arial" pitchFamily="-107" charset="0"/>
                <a:ea typeface="ＭＳ Ｐゴシック" pitchFamily="-107" charset="-128"/>
                <a:cs typeface="ＭＳ Ｐゴシック" pitchFamily="-107" charset="-128"/>
              </a:rPr>
              <a:t>subsession</a:t>
            </a:r>
            <a:r>
              <a:rPr lang="en-US" sz="1200" b="0" kern="1200" dirty="0">
                <a:solidFill>
                  <a:schemeClr val="tx1"/>
                </a:solidFill>
                <a:effectLst/>
                <a:latin typeface="Arial" pitchFamily="-107" charset="0"/>
                <a:ea typeface="ＭＳ Ｐゴシック" pitchFamily="-107" charset="-128"/>
                <a:cs typeface="ＭＳ Ｐゴシック" pitchFamily="-107" charset="-128"/>
              </a:rPr>
              <a:t> key, which is to be used only for that one connection. A new access by the client would result in the use of a new </a:t>
            </a:r>
            <a:r>
              <a:rPr lang="en-US" sz="1200" b="0" kern="1200" dirty="0" err="1">
                <a:solidFill>
                  <a:schemeClr val="tx1"/>
                </a:solidFill>
                <a:effectLst/>
                <a:latin typeface="Arial" pitchFamily="-107" charset="0"/>
                <a:ea typeface="ＭＳ Ｐゴシック" pitchFamily="-107" charset="-128"/>
                <a:cs typeface="ＭＳ Ｐゴシック" pitchFamily="-107" charset="-128"/>
              </a:rPr>
              <a:t>subsession</a:t>
            </a:r>
            <a:r>
              <a:rPr lang="en-US" sz="1200" b="0" kern="1200" dirty="0">
                <a:solidFill>
                  <a:schemeClr val="tx1"/>
                </a:solidFill>
                <a:effectLst/>
                <a:latin typeface="Arial" pitchFamily="-107" charset="0"/>
                <a:ea typeface="ＭＳ Ｐゴシック" pitchFamily="-107" charset="-128"/>
                <a:cs typeface="ＭＳ Ｐゴシック" pitchFamily="-107" charset="-128"/>
              </a:rPr>
              <a:t> key.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b="1" kern="1200" dirty="0">
                <a:solidFill>
                  <a:schemeClr val="tx1"/>
                </a:solidFill>
                <a:effectLst/>
                <a:latin typeface="Arial" pitchFamily="-107" charset="0"/>
                <a:ea typeface="ＭＳ Ｐゴシック" pitchFamily="-107" charset="-128"/>
                <a:cs typeface="ＭＳ Ｐゴシック" pitchFamily="-107" charset="-128"/>
              </a:rPr>
              <a:t>4. Password attacks: </a:t>
            </a:r>
            <a:r>
              <a:rPr lang="en-US" sz="1200" b="0" kern="1200" dirty="0">
                <a:solidFill>
                  <a:schemeClr val="tx1"/>
                </a:solidFill>
                <a:effectLst/>
                <a:latin typeface="Arial" pitchFamily="-107" charset="0"/>
                <a:ea typeface="ＭＳ Ｐゴシック" pitchFamily="-107" charset="-128"/>
                <a:cs typeface="ＭＳ Ｐゴシック" pitchFamily="-107" charset="-128"/>
              </a:rPr>
              <a:t>Both versions are vulnerable to a password attack. The message from the AS to the client includes material encrypted with a key based on the client’s password. An opponent can capture this message and attempt to decrypt it by trying various passwords. If the result of a test decryption is of the proper form, then the opponent has discovered the client’s password and may subsequently use it to gain authentication credentials from Kerberos. Version 5 does provide a mechanism known as </a:t>
            </a:r>
            <a:r>
              <a:rPr lang="en-US" sz="1200" b="0" kern="1200" dirty="0" err="1">
                <a:solidFill>
                  <a:schemeClr val="tx1"/>
                </a:solidFill>
                <a:effectLst/>
                <a:latin typeface="Arial" pitchFamily="-107" charset="0"/>
                <a:ea typeface="ＭＳ Ｐゴシック" pitchFamily="-107" charset="-128"/>
                <a:cs typeface="ＭＳ Ｐゴシック" pitchFamily="-107" charset="-128"/>
              </a:rPr>
              <a:t>preauthentication</a:t>
            </a:r>
            <a:r>
              <a:rPr lang="en-US" sz="1200" b="0" kern="1200" dirty="0">
                <a:solidFill>
                  <a:schemeClr val="tx1"/>
                </a:solidFill>
                <a:effectLst/>
                <a:latin typeface="Arial" pitchFamily="-107" charset="0"/>
                <a:ea typeface="ＭＳ Ｐゴシック" pitchFamily="-107" charset="-128"/>
                <a:cs typeface="ＭＳ Ｐゴシック" pitchFamily="-107" charset="-128"/>
              </a:rPr>
              <a:t>, which should make password attacks more difficult, but it does not prevent them.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26</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 Table 16.3 summarizes the basic version 5 dialogue. This is best explained by comparison with version 4 (Table 16.2).</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First, consider the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authentication service exchange</a:t>
            </a:r>
            <a:r>
              <a:rPr lang="en-US" sz="1200" kern="1200" dirty="0">
                <a:solidFill>
                  <a:schemeClr val="tx1"/>
                </a:solidFill>
                <a:effectLst/>
                <a:latin typeface="Arial" pitchFamily="-107" charset="0"/>
                <a:ea typeface="ＭＳ Ｐゴシック" pitchFamily="-107" charset="-128"/>
                <a:cs typeface="ＭＳ Ｐゴシック" pitchFamily="-107" charset="-128"/>
              </a:rPr>
              <a:t>. Message (1) is a client request for a ticket-granting ticket. As before, it includes the ID of the user and the TGS. The following new elements are added: </a:t>
            </a:r>
            <a:endParaRPr lang="en-US" dirty="0"/>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Realm: </a:t>
            </a:r>
            <a:r>
              <a:rPr lang="en-US" sz="1200" kern="1200" dirty="0">
                <a:solidFill>
                  <a:schemeClr val="tx1"/>
                </a:solidFill>
                <a:effectLst/>
                <a:latin typeface="Arial" pitchFamily="-107" charset="0"/>
                <a:ea typeface="ＭＳ Ｐゴシック" pitchFamily="-107" charset="-128"/>
                <a:cs typeface="ＭＳ Ｐゴシック" pitchFamily="-107" charset="-128"/>
              </a:rPr>
              <a:t>Indicates realm of user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Options: </a:t>
            </a:r>
            <a:r>
              <a:rPr lang="en-US" sz="1200" kern="1200" dirty="0">
                <a:solidFill>
                  <a:schemeClr val="tx1"/>
                </a:solidFill>
                <a:effectLst/>
                <a:latin typeface="Arial" pitchFamily="-107" charset="0"/>
                <a:ea typeface="ＭＳ Ｐゴシック" pitchFamily="-107" charset="-128"/>
                <a:cs typeface="ＭＳ Ｐゴシック" pitchFamily="-107" charset="-128"/>
              </a:rPr>
              <a:t>Used to request that certain flags be set in the returned ticket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Times: </a:t>
            </a:r>
            <a:r>
              <a:rPr lang="en-US" sz="1200" kern="1200" dirty="0">
                <a:solidFill>
                  <a:schemeClr val="tx1"/>
                </a:solidFill>
                <a:effectLst/>
                <a:latin typeface="Arial" pitchFamily="-107" charset="0"/>
                <a:ea typeface="ＭＳ Ｐゴシック" pitchFamily="-107" charset="-128"/>
                <a:cs typeface="ＭＳ Ｐゴシック" pitchFamily="-107" charset="-128"/>
              </a:rPr>
              <a:t>Used by the client to request the following time settings in the ticket: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t>
            </a:r>
            <a:r>
              <a:rPr lang="en-US" sz="1200" b="1" kern="1200" dirty="0">
                <a:solidFill>
                  <a:schemeClr val="tx1"/>
                </a:solidFill>
                <a:effectLst/>
                <a:latin typeface="Arial" pitchFamily="-107" charset="0"/>
                <a:ea typeface="ＭＳ Ｐゴシック" pitchFamily="-107" charset="-128"/>
                <a:cs typeface="ＭＳ Ｐゴシック" pitchFamily="-107" charset="-128"/>
              </a:rPr>
              <a:t>from</a:t>
            </a:r>
            <a:r>
              <a:rPr lang="en-US" sz="1200" kern="1200" dirty="0">
                <a:solidFill>
                  <a:schemeClr val="tx1"/>
                </a:solidFill>
                <a:effectLst/>
                <a:latin typeface="Arial" pitchFamily="-107" charset="0"/>
                <a:ea typeface="ＭＳ Ｐゴシック" pitchFamily="-107" charset="-128"/>
                <a:cs typeface="ＭＳ Ｐゴシック" pitchFamily="-107" charset="-128"/>
              </a:rPr>
              <a:t>: the desired start time for the requested ticket </a:t>
            </a:r>
          </a:p>
          <a:p>
            <a:r>
              <a:rPr lang="en-US" sz="1200" kern="1200" dirty="0">
                <a:solidFill>
                  <a:schemeClr val="tx1"/>
                </a:solidFill>
                <a:effectLst/>
                <a:latin typeface="Arial" pitchFamily="-107" charset="0"/>
                <a:ea typeface="ＭＳ Ｐゴシック" pitchFamily="-107" charset="-128"/>
                <a:cs typeface="ＭＳ Ｐゴシック" pitchFamily="-107" charset="-128"/>
              </a:rPr>
              <a:t>—</a:t>
            </a:r>
            <a:r>
              <a:rPr lang="en-US" sz="1200" b="1" kern="1200" dirty="0">
                <a:solidFill>
                  <a:schemeClr val="tx1"/>
                </a:solidFill>
                <a:effectLst/>
                <a:latin typeface="Arial" pitchFamily="-107" charset="0"/>
                <a:ea typeface="ＭＳ Ｐゴシック" pitchFamily="-107" charset="-128"/>
                <a:cs typeface="ＭＳ Ｐゴシック" pitchFamily="-107" charset="-128"/>
              </a:rPr>
              <a:t>till</a:t>
            </a:r>
            <a:r>
              <a:rPr lang="en-US" sz="1200" kern="1200" dirty="0">
                <a:solidFill>
                  <a:schemeClr val="tx1"/>
                </a:solidFill>
                <a:effectLst/>
                <a:latin typeface="Arial" pitchFamily="-107" charset="0"/>
                <a:ea typeface="ＭＳ Ｐゴシック" pitchFamily="-107" charset="-128"/>
                <a:cs typeface="ＭＳ Ｐゴシック" pitchFamily="-107" charset="-128"/>
              </a:rPr>
              <a:t>: the requested expiration time for the requested ticket </a:t>
            </a:r>
          </a:p>
          <a:p>
            <a:r>
              <a:rPr lang="en-US" sz="1200" kern="1200" dirty="0">
                <a:solidFill>
                  <a:schemeClr val="tx1"/>
                </a:solidFill>
                <a:effectLst/>
                <a:latin typeface="Arial" pitchFamily="-107" charset="0"/>
                <a:ea typeface="ＭＳ Ｐゴシック" pitchFamily="-107" charset="-128"/>
                <a:cs typeface="ＭＳ Ｐゴシック" pitchFamily="-107" charset="-128"/>
              </a:rPr>
              <a:t>—</a:t>
            </a:r>
            <a:r>
              <a:rPr lang="en-US" sz="1200" b="1" kern="1200" dirty="0" err="1">
                <a:solidFill>
                  <a:schemeClr val="tx1"/>
                </a:solidFill>
                <a:effectLst/>
                <a:latin typeface="Arial" pitchFamily="-107" charset="0"/>
                <a:ea typeface="ＭＳ Ｐゴシック" pitchFamily="-107" charset="-128"/>
                <a:cs typeface="ＭＳ Ｐゴシック" pitchFamily="-107" charset="-128"/>
              </a:rPr>
              <a:t>rtime</a:t>
            </a:r>
            <a:r>
              <a:rPr lang="en-US" sz="1200" kern="1200" dirty="0">
                <a:solidFill>
                  <a:schemeClr val="tx1"/>
                </a:solidFill>
                <a:effectLst/>
                <a:latin typeface="Arial" pitchFamily="-107" charset="0"/>
                <a:ea typeface="ＭＳ Ｐゴシック" pitchFamily="-107" charset="-128"/>
                <a:cs typeface="ＭＳ Ｐゴシック" pitchFamily="-107" charset="-128"/>
              </a:rPr>
              <a:t>: requested renew-till time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Nonce: </a:t>
            </a:r>
            <a:r>
              <a:rPr lang="en-US" sz="1200" kern="1200" dirty="0">
                <a:solidFill>
                  <a:schemeClr val="tx1"/>
                </a:solidFill>
                <a:effectLst/>
                <a:latin typeface="Arial" pitchFamily="-107" charset="0"/>
                <a:ea typeface="ＭＳ Ｐゴシック" pitchFamily="-107" charset="-128"/>
                <a:cs typeface="ＭＳ Ｐゴシック" pitchFamily="-107" charset="-128"/>
              </a:rPr>
              <a:t>A random value to be repeated in message (2) to assure that the response is fresh and has not been replayed by an opponent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Message (2) returns a ticket-granting ticket, identifying information for the client, and a block encrypted using the encryption key based on the user’s password. </a:t>
            </a:r>
            <a:endParaRPr lang="en-US" sz="1200" b="0" kern="1200" baseline="0" dirty="0">
              <a:solidFill>
                <a:schemeClr val="tx1"/>
              </a:solidFill>
              <a:effectLst/>
              <a:latin typeface="Arial" pitchFamily="-107" charset="0"/>
              <a:ea typeface="ＭＳ Ｐゴシック" pitchFamily="-107" charset="-128"/>
              <a:cs typeface="ＭＳ Ｐゴシック" pitchFamily="-107" charset="-128"/>
            </a:endParaRP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This block includes the session key to be used between the client and the TGS, times specified in message (1), the nonce from message (1), and TGS identifying information. The ticket itself includes the session key, identifying information for the client, the requested time values, and flags that reflect the status of this ticket and the requested options. </a:t>
            </a:r>
            <a:endParaRPr lang="en-US" dirty="0"/>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Let us now compare the </a:t>
            </a:r>
            <a:r>
              <a:rPr lang="en-US" sz="1200" b="1" kern="1200" dirty="0">
                <a:solidFill>
                  <a:schemeClr val="tx1"/>
                </a:solidFill>
                <a:effectLst/>
                <a:latin typeface="Arial" pitchFamily="-107" charset="0"/>
                <a:ea typeface="ＭＳ Ｐゴシック" pitchFamily="-107" charset="-128"/>
                <a:cs typeface="ＭＳ Ｐゴシック" pitchFamily="-107" charset="-128"/>
              </a:rPr>
              <a:t>ticket-granting service exchange </a:t>
            </a:r>
            <a:r>
              <a:rPr lang="en-US" sz="1200" kern="1200" dirty="0">
                <a:solidFill>
                  <a:schemeClr val="tx1"/>
                </a:solidFill>
                <a:effectLst/>
                <a:latin typeface="Arial" pitchFamily="-107" charset="0"/>
                <a:ea typeface="ＭＳ Ｐゴシック" pitchFamily="-107" charset="-128"/>
                <a:cs typeface="ＭＳ Ｐゴシック" pitchFamily="-107" charset="-128"/>
              </a:rPr>
              <a:t>for versions 4 and 5. We see that message (3) for both versions includes an authenticator, a ticket, and the name of the requested service. In addition, version 5 includes requested times and options for the ticket and a nonce—all with functions similar to those of message (1). The authenticator itself is essentially the same as the one used in version 4.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Message (4) has the same structure as message (2). It returns a ticket plus information needed by the client, with the information encrypted using the session key now shared by the client and the TGS.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Finally, for the </a:t>
            </a:r>
            <a:r>
              <a:rPr lang="en-US" sz="1200" b="1" kern="1200" dirty="0">
                <a:solidFill>
                  <a:schemeClr val="tx1"/>
                </a:solidFill>
                <a:effectLst/>
                <a:latin typeface="Arial" pitchFamily="-107" charset="0"/>
                <a:ea typeface="ＭＳ Ｐゴシック" pitchFamily="-107" charset="-128"/>
                <a:cs typeface="ＭＳ Ｐゴシック" pitchFamily="-107" charset="-128"/>
              </a:rPr>
              <a:t>client/server authentication exchange</a:t>
            </a:r>
            <a:r>
              <a:rPr lang="en-US" sz="1200" kern="1200" dirty="0">
                <a:solidFill>
                  <a:schemeClr val="tx1"/>
                </a:solidFill>
                <a:effectLst/>
                <a:latin typeface="Arial" pitchFamily="-107" charset="0"/>
                <a:ea typeface="ＭＳ Ｐゴシック" pitchFamily="-107" charset="-128"/>
                <a:cs typeface="ＭＳ Ｐゴシック" pitchFamily="-107" charset="-128"/>
              </a:rPr>
              <a:t>, several new features appear in version 5. In message (5), the client may request as an option that mutual authentication is required. The authenticator includes several new fields: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Subkey: </a:t>
            </a:r>
            <a:r>
              <a:rPr lang="en-US" sz="1200" kern="1200" dirty="0">
                <a:solidFill>
                  <a:schemeClr val="tx1"/>
                </a:solidFill>
                <a:effectLst/>
                <a:latin typeface="Arial" pitchFamily="-107" charset="0"/>
                <a:ea typeface="ＭＳ Ｐゴシック" pitchFamily="-107" charset="-128"/>
                <a:cs typeface="ＭＳ Ｐゴシック" pitchFamily="-107" charset="-128"/>
              </a:rPr>
              <a:t>The client’s choice for an encryption key to be used to protect this specific application session. If this field is omitted, the session key from the ticket (</a:t>
            </a:r>
            <a:r>
              <a:rPr lang="en-US" sz="1200" i="1" kern="1200" dirty="0" err="1">
                <a:solidFill>
                  <a:schemeClr val="tx1"/>
                </a:solidFill>
                <a:effectLst/>
                <a:latin typeface="Arial" pitchFamily="-107" charset="0"/>
                <a:ea typeface="ＭＳ Ｐゴシック" pitchFamily="-107" charset="-128"/>
                <a:cs typeface="ＭＳ Ｐゴシック" pitchFamily="-107" charset="-128"/>
              </a:rPr>
              <a:t>K</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c</a:t>
            </a:r>
            <a:r>
              <a:rPr lang="en-US" sz="1200" kern="1200" baseline="-25000" dirty="0" err="1">
                <a:solidFill>
                  <a:schemeClr val="tx1"/>
                </a:solidFill>
                <a:effectLst/>
                <a:latin typeface="Arial" pitchFamily="-107" charset="0"/>
                <a:ea typeface="ＭＳ Ｐゴシック" pitchFamily="-107" charset="-128"/>
                <a:cs typeface="ＭＳ Ｐゴシック" pitchFamily="-107" charset="-128"/>
              </a:rPr>
              <a:t>,</a:t>
            </a:r>
            <a:r>
              <a:rPr lang="en-US" sz="1200" i="1" kern="1200" baseline="-25000" dirty="0" err="1">
                <a:solidFill>
                  <a:schemeClr val="tx1"/>
                </a:solidFill>
                <a:effectLst/>
                <a:latin typeface="Arial" pitchFamily="-107" charset="0"/>
                <a:ea typeface="ＭＳ Ｐゴシック" pitchFamily="-107" charset="-128"/>
                <a:cs typeface="ＭＳ Ｐゴシック" pitchFamily="-107" charset="-128"/>
              </a:rPr>
              <a:t>v</a:t>
            </a:r>
            <a:r>
              <a:rPr lang="en-US" sz="1200" kern="1200" dirty="0">
                <a:solidFill>
                  <a:schemeClr val="tx1"/>
                </a:solidFill>
                <a:effectLst/>
                <a:latin typeface="Arial" pitchFamily="-107" charset="0"/>
                <a:ea typeface="ＭＳ Ｐゴシック" pitchFamily="-107" charset="-128"/>
                <a:cs typeface="ＭＳ Ｐゴシック" pitchFamily="-107" charset="-128"/>
              </a:rPr>
              <a:t>) is used.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Sequence number: </a:t>
            </a:r>
            <a:r>
              <a:rPr lang="en-US" sz="1200" kern="1200" dirty="0">
                <a:solidFill>
                  <a:schemeClr val="tx1"/>
                </a:solidFill>
                <a:effectLst/>
                <a:latin typeface="Arial" pitchFamily="-107" charset="0"/>
                <a:ea typeface="ＭＳ Ｐゴシック" pitchFamily="-107" charset="-128"/>
                <a:cs typeface="ＭＳ Ｐゴシック" pitchFamily="-107" charset="-128"/>
              </a:rPr>
              <a:t>An optional field that specifies the starting sequence number to be used by the server for messages sent to the client during this session. Messages may be sequence numbered to detect replays. </a:t>
            </a:r>
          </a:p>
          <a:p>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If mutual authentication is required, the server responds with message (6). This message includes the timestamp from the authenticator. Note that in version 4, the timestamp was incremented by one. This is not necessary in version 5, because the nature of the format of messages is such that it is not possible for an opponent to create message (6) without knowledge of the appropriate encryption keys. The subkey field, if present, overrides the subkey field, if present, in message (5). The optional sequence number field specifies the starting sequence number to be used by the client.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In Chapter 15, we presented one approach to the use of public-key encryption for the purpose of session-key distribution (Figure 15.5). This protocol assumes that each of the two parties is in possession of the current public key of the other. It may not be practical to require this assumption. </a:t>
            </a:r>
            <a:endParaRPr lang="en-US" dirty="0"/>
          </a:p>
          <a:p>
            <a:r>
              <a:rPr lang="en-US" sz="1200" kern="1200" baseline="0" dirty="0">
                <a:solidFill>
                  <a:schemeClr val="tx1"/>
                </a:solidFill>
                <a:latin typeface="Arial" pitchFamily="-107" charset="0"/>
                <a:ea typeface="ＭＳ Ｐゴシック" pitchFamily="-107" charset="-128"/>
                <a:cs typeface="ＭＳ Ｐゴシック" pitchFamily="-107" charset="-128"/>
              </a:rPr>
              <a:t> </a:t>
            </a:r>
          </a:p>
          <a:p>
            <a:r>
              <a:rPr lang="en-US" sz="1200" kern="1200" dirty="0">
                <a:solidFill>
                  <a:schemeClr val="tx1"/>
                </a:solidFill>
                <a:effectLst/>
                <a:latin typeface="Arial" pitchFamily="-107" charset="0"/>
                <a:ea typeface="ＭＳ Ｐゴシック" pitchFamily="-107" charset="-128"/>
                <a:cs typeface="ＭＳ Ｐゴシック" pitchFamily="-107" charset="-128"/>
              </a:rPr>
              <a:t>In this case, the central system is referred to as an authentication server (AS), because it is not actually responsible for secret-key distribution. Rather, the AS provides public-key certificates. The session key is chosen and encrypted by A; hence, there is no risk of exposure by the AS. The timestamps protect against replays of compromised keys.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This protocol is compact but, as before, requires the synchronization of clocks. </a:t>
            </a:r>
            <a:endParaRPr lang="en-US" dirty="0"/>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 However, the authors themselves spotted a flaw and submitted a revised version of the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 secure were revised after additional analysis. These examples highlight the difficulty of getting things right in the area of authentication.</a:t>
            </a:r>
            <a:endParaRPr lang="en-US" dirty="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27</a:t>
            </a:fld>
            <a:endParaRPr lang="en-AU" dirty="0">
              <a:latin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28</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pitchFamily="-107" charset="0"/>
                <a:ea typeface="ＭＳ Ｐゴシック" pitchFamily="-107" charset="-128"/>
                <a:cs typeface="ＭＳ Ｐゴシック" pitchFamily="-107" charset="-128"/>
              </a:rPr>
              <a:t>One-way authentication </a:t>
            </a:r>
            <a:r>
              <a:rPr lang="en-US" sz="1200" kern="1200" dirty="0">
                <a:solidFill>
                  <a:schemeClr val="tx1"/>
                </a:solidFill>
                <a:effectLst/>
                <a:latin typeface="Arial" pitchFamily="-107" charset="0"/>
                <a:ea typeface="ＭＳ Ｐゴシック" pitchFamily="-107" charset="-128"/>
                <a:cs typeface="ＭＳ Ｐゴシック" pitchFamily="-107" charset="-128"/>
              </a:rPr>
              <a:t>involves a single transfer of information from one user (A) intended for another (B). In its simplest form, one way authentication would establish the identity of A, the identity of B, and establish that some sort of authentication token actually was generated by A and actually was intended to be sent to B. An email message is an example of an application that lends itself to one-way authentication. We have already presented public-key encryption approaches that are suited to electronic mail, including the straightforward encryption of the entire message for confidentiality (Figure 12.1b), authentication (Figure 12.1c), or both (Figure 12.1d). </a:t>
            </a:r>
            <a:endParaRPr lang="en-US" dirty="0"/>
          </a:p>
          <a:p>
            <a:pPr eaLnBrk="1" hangingPunct="1"/>
            <a:r>
              <a:rPr lang="en-US" dirty="0">
                <a:latin typeface="Arial" pitchFamily="-84" charset="0"/>
                <a:ea typeface="ＭＳ Ｐゴシック" pitchFamily="-84" charset="-128"/>
                <a:cs typeface="ＭＳ Ｐゴシック" pitchFamily="-84" charset="-128"/>
              </a:rPr>
              <a:t>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a:latin typeface="Arial" pitchFamily="-84" charset="0"/>
              <a:ea typeface="ＭＳ Ｐゴシック" pitchFamily="-84" charset="-128"/>
              <a:cs typeface="ＭＳ Ｐゴシック" pitchFamily="-84"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In this case, the message is encrypted with a one-time secret key. A also encrypts this one-time key with B’s public key. Only B will be able to use the corresponding private key to recover the one-time key and then use that key to decrypt the message. This scheme is more efficient than simply encrypting the entire message with B’s public key. </a:t>
            </a:r>
            <a:endParaRPr lang="en-US" dirty="0"/>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a:latin typeface="Arial" pitchFamily="-84" charset="0"/>
              <a:ea typeface="ＭＳ Ｐゴシック" pitchFamily="-84" charset="-128"/>
              <a:cs typeface="ＭＳ Ｐゴシック" pitchFamily="-84"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This method guarantees that A cannot later deny having sent the message. However, this technique is open to another kind of fraud. Bob composes a message to his boss Alice that contains an idea that will save the company money. He appends his digital signature and sends it into the email system. Eventually, the message will get delivered to Alice’s mailbox. But suppose that Max has heard of Bob’s idea and gains access to the mail queue before delivery. He finds Bob’s message, strips off his signature, appends his, and requeues the message to be delivered to Alice. Max gets credit for Bob’s idea. </a:t>
            </a: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To counter such a scheme, both the message and signature can be encrypted with the recipient’s public key.</a:t>
            </a:r>
          </a:p>
          <a:p>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latter two schemes require that B know A’s public key and be convinced that it is timely. An effective way to provide this assurance is the digital certificate, described in Chapter 14.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In addition to the message, A sends B the signature encrypted with A’s private key and A’s certificate encrypted with the private key of the authentication server. The recipient of the message first uses the certificate to obtain the sender’s public key and verify that it is authentic and then uses the public key to verify the message itself. If confidentiality is required, then the entire message can be encrypted with B’s public key. Alternatively, the entire message can be encrypted with a one-time secret key; the secret key is also transmitted, encrypted with B’s public key. This approach is explored in Chapter 21.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pPr eaLnBrk="1" hangingPunct="1"/>
            <a:endParaRPr lang="en-US" dirty="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29</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a:latin typeface="Arial" pitchFamily="-84" charset="0"/>
              <a:ea typeface="ＭＳ Ｐゴシック" pitchFamily="-84" charset="-128"/>
              <a:cs typeface="ＭＳ Ｐゴシック" pitchFamily="-84"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This method guarantees that A cannot later deny having sent the message. However, this technique is open to another kind of fraud. Bob composes a message to his boss Alice that contains an idea that will save the company money. He appends his digital signature and sends it into the email system. Eventually, the message will get delivered to Alice’s mailbox. But suppose that Max has heard of Bob’s idea and gains access to the mail queue before delivery. He finds Bob’s message, strips off his signature, appends his, and requeues the message to be delivered to Alice. Max gets credit for Bob’s idea. </a:t>
            </a:r>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To counter such a scheme, both the message and signature can be encrypted with the recipient’s public key.</a:t>
            </a:r>
          </a:p>
          <a:p>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latter two schemes require that B know A’s public key and be convinced that it is timely. An effective way to provide this assurance is the digital certificate, described in Chapter 14.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In addition to the message, A sends B the signature encrypted with A’s private key and A’s certificate encrypted with the private key of the authentication server. The recipient of the message first uses the certificate to obtain the sender’s public key and verify that it is authentic and then uses the public key to verify the message itself. If confidentiality is required, then the entire message can be encrypted with B’s public key. Alternatively, the entire message can be encrypted with a one-time secret key; the secret key is also transmitted, encrypted with B’s public key. This approach is explored in Chapter 21.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pPr eaLnBrk="1" hangingPunct="1"/>
            <a:endParaRPr lang="en-US" dirty="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36667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User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authentication </a:t>
            </a:r>
            <a:r>
              <a:rPr lang="en-US" sz="1200" kern="1200" dirty="0">
                <a:solidFill>
                  <a:schemeClr val="tx1"/>
                </a:solidFill>
                <a:effectLst/>
                <a:latin typeface="Arial" pitchFamily="-107" charset="0"/>
                <a:ea typeface="ＭＳ Ｐゴシック" pitchFamily="-107" charset="-128"/>
                <a:cs typeface="ＭＳ Ｐゴシック" pitchFamily="-107" charset="-128"/>
              </a:rPr>
              <a:t>is the process of determining whether some user or some application or process acting on behalf of a user is, in fact, who or what it declares itself to be. Authentication technology provides access control for systems by checking to see if a user’s credentials match the credentials in a database of authorized users or in a data authentication server. Authentication enables organizations to keep their networks secure by permitting only authenticated users (or processes) to access its protected resources, which may include computer systems, networks, databases, websites, and other network-based applications or services.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Note that user authentication is distinct from message authentication. As defined in Chapter 12, message authentication is a procedure that allows communicating parties to verify that the contents of a received message have not been altered and that the source is authentic. This chapter is concerned solely with user authentication. </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itchFamily="-84" charset="0"/>
              </a:rPr>
              <a:pPr/>
              <a:t>30</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533400" y="4343400"/>
            <a:ext cx="5867400" cy="4267200"/>
          </a:xfrm>
          <a:noFill/>
          <a:ln/>
        </p:spPr>
        <p:txBody>
          <a:bodyPr/>
          <a:lstStyle/>
          <a:p>
            <a:r>
              <a:rPr lang="en-US" sz="1200" b="1" kern="1200" dirty="0">
                <a:solidFill>
                  <a:schemeClr val="tx1"/>
                </a:solidFill>
                <a:effectLst/>
                <a:latin typeface="Arial" pitchFamily="-107" charset="0"/>
                <a:ea typeface="ＭＳ Ｐゴシック" pitchFamily="-107" charset="-128"/>
                <a:cs typeface="ＭＳ Ｐゴシック" pitchFamily="-107" charset="-128"/>
              </a:rPr>
              <a:t>Federated identity management </a:t>
            </a:r>
            <a:r>
              <a:rPr lang="en-US" sz="1200" kern="1200" dirty="0">
                <a:solidFill>
                  <a:schemeClr val="tx1"/>
                </a:solidFill>
                <a:effectLst/>
                <a:latin typeface="Arial" pitchFamily="-107" charset="0"/>
                <a:ea typeface="ＭＳ Ｐゴシック" pitchFamily="-107" charset="-128"/>
                <a:cs typeface="ＭＳ Ｐゴシック" pitchFamily="-107" charset="-128"/>
              </a:rPr>
              <a:t>is a relatively new concept dealing with the use of a common identity management scheme across multiple enterprises and numerous applications and supporting many thousands, even millions, of users. We begin our overview with a discussion of the concept of identity management and then examine federated identity management. </a:t>
            </a:r>
          </a:p>
          <a:p>
            <a:endParaRPr lang="en-US" sz="1200" kern="1200" dirty="0">
              <a:solidFill>
                <a:schemeClr val="tx1"/>
              </a:solidFill>
              <a:effectLst/>
              <a:latin typeface="Arial" pitchFamily="-107" charset="0"/>
              <a:ea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Typical services provided by a federated identity management system include the following: </a:t>
            </a: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Point of contact: </a:t>
            </a:r>
            <a:r>
              <a:rPr lang="en-US" sz="1200" kern="1200" dirty="0">
                <a:solidFill>
                  <a:schemeClr val="tx1"/>
                </a:solidFill>
                <a:effectLst/>
                <a:latin typeface="Arial" pitchFamily="-107" charset="0"/>
                <a:ea typeface="ＭＳ Ｐゴシック" pitchFamily="-107" charset="-128"/>
                <a:cs typeface="ＭＳ Ｐゴシック" pitchFamily="-107" charset="-128"/>
              </a:rPr>
              <a:t>Includes authentication that a user corresponds to the user name provided, and management of user/server sessions.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SSO protocol services: </a:t>
            </a:r>
            <a:r>
              <a:rPr lang="en-US" sz="1200" kern="1200" dirty="0">
                <a:solidFill>
                  <a:schemeClr val="tx1"/>
                </a:solidFill>
                <a:effectLst/>
                <a:latin typeface="Arial" pitchFamily="-107" charset="0"/>
                <a:ea typeface="ＭＳ Ｐゴシック" pitchFamily="-107" charset="-128"/>
                <a:cs typeface="ＭＳ Ｐゴシック" pitchFamily="-107" charset="-128"/>
              </a:rPr>
              <a:t>Provides a vendor-neutral security token service for supporting a single sign on to federated services.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Trust services: </a:t>
            </a:r>
            <a:r>
              <a:rPr lang="en-US" sz="1200" kern="1200" dirty="0">
                <a:solidFill>
                  <a:schemeClr val="tx1"/>
                </a:solidFill>
                <a:effectLst/>
                <a:latin typeface="Arial" pitchFamily="-107" charset="0"/>
                <a:ea typeface="ＭＳ Ｐゴシック" pitchFamily="-107" charset="-128"/>
                <a:cs typeface="ＭＳ Ｐゴシック" pitchFamily="-107" charset="-128"/>
              </a:rPr>
              <a:t>Federation relationships require a trust relationship-based federation between business partners. A trust relationship is represented by the combination of the security tokens used to exchange information about a user, the cryptographic information used to protect these security tokens, and optionally the identity mapping rules applied to the information contained within this token.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Key services: </a:t>
            </a:r>
            <a:r>
              <a:rPr lang="en-US" sz="1200" kern="1200" dirty="0">
                <a:solidFill>
                  <a:schemeClr val="tx1"/>
                </a:solidFill>
                <a:effectLst/>
                <a:latin typeface="Arial" pitchFamily="-107" charset="0"/>
                <a:ea typeface="ＭＳ Ｐゴシック" pitchFamily="-107" charset="-128"/>
                <a:cs typeface="ＭＳ Ｐゴシック" pitchFamily="-107" charset="-128"/>
              </a:rPr>
              <a:t>Management of keys and certificates.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Identity services: </a:t>
            </a:r>
            <a:r>
              <a:rPr lang="en-US" sz="1200" kern="1200" dirty="0">
                <a:solidFill>
                  <a:schemeClr val="tx1"/>
                </a:solidFill>
                <a:effectLst/>
                <a:latin typeface="Arial" pitchFamily="-107" charset="0"/>
                <a:ea typeface="ＭＳ Ｐゴシック" pitchFamily="-107" charset="-128"/>
                <a:cs typeface="ＭＳ Ｐゴシック" pitchFamily="-107" charset="-128"/>
              </a:rPr>
              <a:t>Services that provide the interface to local data stores, including user registries and databases, for identity-related information management.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Authorization: </a:t>
            </a:r>
            <a:r>
              <a:rPr lang="en-US" sz="1200" kern="1200" dirty="0">
                <a:solidFill>
                  <a:schemeClr val="tx1"/>
                </a:solidFill>
                <a:effectLst/>
                <a:latin typeface="Arial" pitchFamily="-107" charset="0"/>
                <a:ea typeface="ＭＳ Ｐゴシック" pitchFamily="-107" charset="-128"/>
                <a:cs typeface="ＭＳ Ｐゴシック" pitchFamily="-107" charset="-128"/>
              </a:rPr>
              <a:t>Granting access to specific services and/or resources based on the authentication.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Provisioning: </a:t>
            </a:r>
            <a:r>
              <a:rPr lang="en-US" sz="1200" kern="1200" dirty="0">
                <a:solidFill>
                  <a:schemeClr val="tx1"/>
                </a:solidFill>
                <a:effectLst/>
                <a:latin typeface="Arial" pitchFamily="-107" charset="0"/>
                <a:ea typeface="ＭＳ Ｐゴシック" pitchFamily="-107" charset="-128"/>
                <a:cs typeface="ＭＳ Ｐゴシック" pitchFamily="-107" charset="-128"/>
              </a:rPr>
              <a:t>Includes creating an account in each target system for the user, enrollment or registration of user in accounts, establishment of access rights or credentials to ensure the privacy and integrity of account data.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Management: </a:t>
            </a:r>
            <a:r>
              <a:rPr lang="en-US" sz="1200" kern="1200" dirty="0">
                <a:solidFill>
                  <a:schemeClr val="tx1"/>
                </a:solidFill>
                <a:effectLst/>
                <a:latin typeface="Arial" pitchFamily="-107" charset="0"/>
                <a:ea typeface="ＭＳ Ｐゴシック" pitchFamily="-107" charset="-128"/>
                <a:cs typeface="ＭＳ Ｐゴシック" pitchFamily="-107" charset="-128"/>
              </a:rPr>
              <a:t>Services related to runtime configuration and deployment. </a:t>
            </a:r>
          </a:p>
          <a:p>
            <a:endParaRPr lang="en-US" sz="1200" kern="1200" dirty="0">
              <a:solidFill>
                <a:schemeClr val="tx1"/>
              </a:solidFill>
              <a:effectLst/>
              <a:latin typeface="Arial" pitchFamily="-107" charset="0"/>
              <a:ea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Note that Kerberos contains a number of the elements of an identity management system. </a:t>
            </a:r>
            <a:endParaRPr lang="en-US" dirty="0">
              <a:effectLst/>
            </a:endParaRPr>
          </a:p>
          <a:p>
            <a:endParaRPr lang="en-US" dirty="0">
              <a:effectLst/>
            </a:endParaRP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pitchFamily="-107" charset="0"/>
                <a:ea typeface="ＭＳ Ｐゴシック" pitchFamily="-107" charset="-128"/>
                <a:cs typeface="ＭＳ Ｐゴシック" pitchFamily="-107" charset="-128"/>
              </a:rPr>
              <a:t>Identity management </a:t>
            </a:r>
            <a:r>
              <a:rPr lang="en-US" sz="1200" kern="1200" dirty="0">
                <a:solidFill>
                  <a:schemeClr val="tx1"/>
                </a:solidFill>
                <a:effectLst/>
                <a:latin typeface="Arial" pitchFamily="-107" charset="0"/>
                <a:ea typeface="ＭＳ Ｐゴシック" pitchFamily="-107" charset="-128"/>
                <a:cs typeface="ＭＳ Ｐゴシック" pitchFamily="-107" charset="-128"/>
              </a:rPr>
              <a:t>is a centralized, automated approach to provide enterprise-wide access to resources by employees and other authorized individuals. The focus of identity management is defining an identity for each user (human or process), associating attributes with the identity, and enforcing a means by which a user can verify identity. The central concept of an identity management system is the use of single sign-on (SSO).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SSO enables a user to access all network resources after a single authentication.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E8C8940-1829-FC47-815A-DB45B35373A6}" type="slidenum">
              <a:rPr lang="en-AU" smtClean="0"/>
              <a:pPr>
                <a:defRPr/>
              </a:pPr>
              <a:t>31</a:t>
            </a:fld>
            <a:endParaRPr lang="en-AU" dirty="0"/>
          </a:p>
        </p:txBody>
      </p:sp>
    </p:spTree>
    <p:extLst>
      <p:ext uri="{BB962C8B-B14F-4D97-AF65-F5344CB8AC3E}">
        <p14:creationId xmlns:p14="http://schemas.microsoft.com/office/powerpoint/2010/main" val="3786860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Figure 16.6 illustrates entities and data flows in a generic identity management architecture. A </a:t>
            </a:r>
            <a:r>
              <a:rPr lang="en-US" sz="1200" b="1" kern="1200" dirty="0">
                <a:solidFill>
                  <a:schemeClr val="tx1"/>
                </a:solidFill>
                <a:effectLst/>
                <a:latin typeface="Arial" pitchFamily="-107" charset="0"/>
                <a:ea typeface="ＭＳ Ｐゴシック" pitchFamily="-107" charset="-128"/>
                <a:cs typeface="ＭＳ Ｐゴシック" pitchFamily="-107" charset="-128"/>
              </a:rPr>
              <a:t>principal </a:t>
            </a:r>
            <a:r>
              <a:rPr lang="en-US" sz="1200" kern="1200" dirty="0">
                <a:solidFill>
                  <a:schemeClr val="tx1"/>
                </a:solidFill>
                <a:effectLst/>
                <a:latin typeface="Arial" pitchFamily="-107" charset="0"/>
                <a:ea typeface="ＭＳ Ｐゴシック" pitchFamily="-107" charset="-128"/>
                <a:cs typeface="ＭＳ Ｐゴシック" pitchFamily="-107" charset="-128"/>
              </a:rPr>
              <a:t>is an identity holder. Typically, this is a human user that seeks access to resources and services on the network. User devices, agent processes, and server systems may also function as principals. Principals authenticate themselves to an </a:t>
            </a:r>
            <a:r>
              <a:rPr lang="en-US" sz="1200" b="1" kern="1200" dirty="0">
                <a:solidFill>
                  <a:schemeClr val="tx1"/>
                </a:solidFill>
                <a:effectLst/>
                <a:latin typeface="Arial" pitchFamily="-107" charset="0"/>
                <a:ea typeface="ＭＳ Ｐゴシック" pitchFamily="-107" charset="-128"/>
                <a:cs typeface="ＭＳ Ｐゴシック" pitchFamily="-107" charset="-128"/>
              </a:rPr>
              <a:t>identity provider</a:t>
            </a:r>
            <a:r>
              <a:rPr lang="en-US" sz="1200" kern="1200" dirty="0">
                <a:solidFill>
                  <a:schemeClr val="tx1"/>
                </a:solidFill>
                <a:effectLst/>
                <a:latin typeface="Arial" pitchFamily="-107" charset="0"/>
                <a:ea typeface="ＭＳ Ｐゴシック" pitchFamily="-107" charset="-128"/>
                <a:cs typeface="ＭＳ Ｐゴシック" pitchFamily="-107" charset="-128"/>
              </a:rPr>
              <a:t>. The identity provider associates authentication information with a principal, as well as attributes and one or more identifiers.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Increasingly, digital identities incorporate attributes other than simply an identifier and authentication information (such as passwords and biometric information). An </a:t>
            </a:r>
            <a:r>
              <a:rPr lang="en-US" sz="1200" b="1" kern="1200" dirty="0">
                <a:solidFill>
                  <a:schemeClr val="tx1"/>
                </a:solidFill>
                <a:effectLst/>
                <a:latin typeface="Arial" pitchFamily="-107" charset="0"/>
                <a:ea typeface="ＭＳ Ｐゴシック" pitchFamily="-107" charset="-128"/>
                <a:cs typeface="ＭＳ Ｐゴシック" pitchFamily="-107" charset="-128"/>
              </a:rPr>
              <a:t>attribute service </a:t>
            </a:r>
            <a:r>
              <a:rPr lang="en-US" sz="1200" kern="1200" dirty="0">
                <a:solidFill>
                  <a:schemeClr val="tx1"/>
                </a:solidFill>
                <a:effectLst/>
                <a:latin typeface="Arial" pitchFamily="-107" charset="0"/>
                <a:ea typeface="ＭＳ Ｐゴシック" pitchFamily="-107" charset="-128"/>
                <a:cs typeface="ＭＳ Ｐゴシック" pitchFamily="-107" charset="-128"/>
              </a:rPr>
              <a:t>manages the creation and maintenance of such attributes. For example, a user needs to provide a shipping address each time an order is placed at a new Web merchant, and this information needs to be revised when the user moves. Identity management enables the user to provide this information once, so that it is maintained in a single place and released to data consumers in accordance with authorization and privacy policies. Users may create some of the attributes to be associated with their digital identity, such as an address. </a:t>
            </a:r>
            <a:r>
              <a:rPr lang="en-US" sz="1200" b="1" kern="1200" dirty="0">
                <a:solidFill>
                  <a:schemeClr val="tx1"/>
                </a:solidFill>
                <a:effectLst/>
                <a:latin typeface="Arial" pitchFamily="-107" charset="0"/>
                <a:ea typeface="ＭＳ Ｐゴシック" pitchFamily="-107" charset="-128"/>
                <a:cs typeface="ＭＳ Ｐゴシック" pitchFamily="-107" charset="-128"/>
              </a:rPr>
              <a:t>Administrators </a:t>
            </a:r>
            <a:r>
              <a:rPr lang="en-US" sz="1200" kern="1200" dirty="0">
                <a:solidFill>
                  <a:schemeClr val="tx1"/>
                </a:solidFill>
                <a:effectLst/>
                <a:latin typeface="Arial" pitchFamily="-107" charset="0"/>
                <a:ea typeface="ＭＳ Ｐゴシック" pitchFamily="-107" charset="-128"/>
                <a:cs typeface="ＭＳ Ｐゴシック" pitchFamily="-107" charset="-128"/>
              </a:rPr>
              <a:t>may also assign attributes to users, such as roles, access permissions, and employee information. </a:t>
            </a:r>
            <a:endParaRPr lang="en-US" dirty="0">
              <a:effectLst/>
            </a:endParaRPr>
          </a:p>
          <a:p>
            <a:endParaRPr lang="en-US" dirty="0">
              <a:latin typeface="Arial" pitchFamily="-84" charset="0"/>
              <a:ea typeface="ＭＳ Ｐゴシック" pitchFamily="-84" charset="-128"/>
              <a:cs typeface="ＭＳ Ｐゴシック" pitchFamily="-8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pitchFamily="-107" charset="0"/>
                <a:ea typeface="ＭＳ Ｐゴシック" pitchFamily="-107" charset="-128"/>
                <a:cs typeface="ＭＳ Ｐゴシック" pitchFamily="-107" charset="-128"/>
              </a:rPr>
              <a:t>Data consumers </a:t>
            </a:r>
            <a:r>
              <a:rPr lang="en-US" sz="1200" kern="1200" dirty="0">
                <a:solidFill>
                  <a:schemeClr val="tx1"/>
                </a:solidFill>
                <a:effectLst/>
                <a:latin typeface="Arial" pitchFamily="-107" charset="0"/>
                <a:ea typeface="ＭＳ Ｐゴシック" pitchFamily="-107" charset="-128"/>
                <a:cs typeface="ＭＳ Ｐゴシック" pitchFamily="-107" charset="-128"/>
              </a:rPr>
              <a:t>are entities that obtain and employ data maintained and provided by identity and attribute providers, which are often used to support authorization decisions and to collect audit information. For example, a database server or file server is a data consumer that needs a client’s credentials so as to know what access to provide to that client. </a:t>
            </a:r>
            <a:endParaRPr lang="en-US" dirty="0"/>
          </a:p>
          <a:p>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Identity federation is, in essence, an extension of identity management to multiple security domains. Such domains include autonomous internal business units, external business partners, and other third-party applications and services. The goal is to provide the sharing of digital identities so that a user can be authenticated a single time and then access applications and resources across multiple domains. Because these domains are relatively autonomous or independent, no centralized control is possible. Rather, the cooperating organizations must form a federation based on agreed standards and mutual levels of trust to securely share digital identities.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Federated identity management refers to the agreements, standards, and technologies that enable the portability of identities, identity attributes, and entitlements across multiple enterprises and numerous applications and supporting many thousands, even millions, of users. When multiple organizations implement interoperable federated identity schemes, an employee in one organization can use a single sign-on to access services across the federation with trust relationships associated with the identity. For example, an employee may log onto her corporate intranet and be authenticated to perform authorized functions and access authorized services on that intranet. The employee could then access their health benefits from an outside health-care provider without having to reauthenticate.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Beyond SSO, federated identity management provides other capabilities. One is a standardized means of representing attributes. Increasingly, digital identities incorporate attributes other than simply an identifier and authentication information (such as passwords and biometric information). Examples of attributes include account numbers, organizational roles, physical location, and file ownership. A user may have multiple identifiers; for example, each identifier may be associated with a unique role with its own access permissions.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Another key function of federated identity management is identity mapping. Different security domains may represent identities and attributes differently. Further, the amount of information associated with an individual in one domain may be more than is necessary in another domain. The federated identity management protocols map identities and attributes of a user in one domain to the requirements of another domain.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Figure 16.7 illustrates entities and data flows in a generic federated identity management architecture. </a:t>
            </a:r>
          </a:p>
          <a:p>
            <a:endParaRPr lang="en-US" sz="1200" kern="1200" dirty="0">
              <a:solidFill>
                <a:schemeClr val="tx1"/>
              </a:solidFill>
              <a:effectLst/>
              <a:latin typeface="Arial" pitchFamily="-107" charset="0"/>
              <a:ea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The identity provider acquires attribute information through dialogue and protocol exchanges with users and administrators. For example, a user needs to provide a shipping address each time an order is placed at a new Web merchant, and this information needs to be revised when the user moves. Identity management enables the user to provide this information once, so that it is maintained in a single place and released to data consumers in accordance with authorization and privacy policies. </a:t>
            </a:r>
            <a:endParaRPr lang="en-US" dirty="0"/>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Service providers are entities that obtain and employ data maintained and provided by identity providers, often to support authorization decisions and to collect audit information. For example, a database server or file server is a data consumer that needs a client’s credentials so as to know what access to provide to that client. A service provider can be in the same domain as the user and the identity provider. The power of this approach is for federated identity management, in which the service provider is in a different domain (e.g., a vendor or supplier network).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a:p>
            <a:endParaRPr lang="en-US" dirty="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itchFamily="-84" charset="0"/>
              </a:rPr>
              <a:pPr/>
              <a:t>33</a:t>
            </a:fld>
            <a:endParaRPr lang="en-AU" dirty="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34</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16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Digital identity: </a:t>
            </a:r>
            <a:r>
              <a:rPr lang="en-US" sz="1200" kern="1200" dirty="0">
                <a:solidFill>
                  <a:schemeClr val="tx1"/>
                </a:solidFill>
                <a:effectLst/>
                <a:latin typeface="Arial" pitchFamily="-107" charset="0"/>
                <a:ea typeface="ＭＳ Ｐゴシック" pitchFamily="-107" charset="-128"/>
                <a:cs typeface="ＭＳ Ｐゴシック" pitchFamily="-107" charset="-128"/>
              </a:rPr>
              <a:t>The unique representation of a subject engaged in an online transaction. The representation consists of an attribute or set of attributes that uniquely describe a subject within a given context of a digital service, but does not necessarily uniquely identify the subject in all contexts.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Identity proofing: </a:t>
            </a:r>
            <a:r>
              <a:rPr lang="en-US" sz="1200" kern="1200" dirty="0">
                <a:solidFill>
                  <a:schemeClr val="tx1"/>
                </a:solidFill>
                <a:effectLst/>
                <a:latin typeface="Arial" pitchFamily="-107" charset="0"/>
                <a:ea typeface="ＭＳ Ｐゴシック" pitchFamily="-107" charset="-128"/>
                <a:cs typeface="ＭＳ Ｐゴシック" pitchFamily="-107" charset="-128"/>
              </a:rPr>
              <a:t>Establishes that a subject is who they claim to be to a stated level of certitude. This process involves collecting, validating, and verifying information about a person.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Digital authentication: </a:t>
            </a:r>
            <a:r>
              <a:rPr lang="en-US" sz="1200" kern="1200" dirty="0">
                <a:solidFill>
                  <a:schemeClr val="tx1"/>
                </a:solidFill>
                <a:effectLst/>
                <a:latin typeface="Arial" pitchFamily="-107" charset="0"/>
                <a:ea typeface="ＭＳ Ｐゴシック" pitchFamily="-107" charset="-128"/>
                <a:cs typeface="ＭＳ Ｐゴシック" pitchFamily="-107" charset="-128"/>
              </a:rPr>
              <a:t>The process of determining the validity of one or more authenticators used to claim a digital identity. Authentication establishes that a subject attempting to access a digital service is in control of the technologies used to authenticate. Successful authentication provides reasonable risk-based assurances that the subject accessing the service today is the same as the subject that previously accessed the service. </a:t>
            </a:r>
          </a:p>
          <a:p>
            <a:endParaRPr lang="en-US" dirty="0"/>
          </a:p>
        </p:txBody>
      </p:sp>
      <p:sp>
        <p:nvSpPr>
          <p:cNvPr id="4" name="Slide Number Placeholder 3"/>
          <p:cNvSpPr>
            <a:spLocks noGrp="1"/>
          </p:cNvSpPr>
          <p:nvPr>
            <p:ph type="sldNum" sz="quarter" idx="5"/>
          </p:nvPr>
        </p:nvSpPr>
        <p:spPr/>
        <p:txBody>
          <a:bodyPr/>
          <a:lstStyle/>
          <a:p>
            <a:pPr>
              <a:defRPr/>
            </a:pPr>
            <a:fld id="{3E8C8940-1829-FC47-815A-DB45B35373A6}" type="slidenum">
              <a:rPr lang="en-AU" smtClean="0"/>
              <a:pPr>
                <a:defRPr/>
              </a:pPr>
              <a:t>4</a:t>
            </a:fld>
            <a:endParaRPr lang="en-AU" dirty="0"/>
          </a:p>
        </p:txBody>
      </p:sp>
    </p:spTree>
    <p:extLst>
      <p:ext uri="{BB962C8B-B14F-4D97-AF65-F5344CB8AC3E}">
        <p14:creationId xmlns:p14="http://schemas.microsoft.com/office/powerpoint/2010/main" val="303355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NIST SP 800-63 (</a:t>
            </a:r>
            <a:r>
              <a:rPr lang="en-US" sz="1200" i="1" kern="1200" dirty="0">
                <a:solidFill>
                  <a:schemeClr val="tx1"/>
                </a:solidFill>
                <a:effectLst/>
                <a:latin typeface="Arial" pitchFamily="-107" charset="0"/>
                <a:ea typeface="ＭＳ Ｐゴシック" pitchFamily="-107" charset="-128"/>
                <a:cs typeface="ＭＳ Ｐゴシック" pitchFamily="-107" charset="-128"/>
              </a:rPr>
              <a:t>Digital Identity Guidelines</a:t>
            </a:r>
            <a:r>
              <a:rPr lang="en-US" sz="1200" kern="1200" dirty="0">
                <a:solidFill>
                  <a:schemeClr val="tx1"/>
                </a:solidFill>
                <a:effectLst/>
                <a:latin typeface="Arial" pitchFamily="-107" charset="0"/>
                <a:ea typeface="ＭＳ Ｐゴシック" pitchFamily="-107" charset="-128"/>
                <a:cs typeface="ＭＳ Ｐゴシック" pitchFamily="-107" charset="-128"/>
              </a:rPr>
              <a:t>) defines a general model for user authentication that involves a number of entities and procedures, as shown in Figure 16.1, based on SP-800-63.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Six entities are defined in Figure 16.1: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Credential service provider (CSP): </a:t>
            </a:r>
            <a:r>
              <a:rPr lang="en-US" sz="1200" kern="1200" dirty="0">
                <a:solidFill>
                  <a:schemeClr val="tx1"/>
                </a:solidFill>
                <a:effectLst/>
                <a:latin typeface="Arial" pitchFamily="-107" charset="0"/>
                <a:ea typeface="ＭＳ Ｐゴシック" pitchFamily="-107" charset="-128"/>
                <a:cs typeface="ＭＳ Ｐゴシック" pitchFamily="-107" charset="-128"/>
              </a:rPr>
              <a:t>A trusted entity that issues or registers subscriber authenticators. For this purpose, the CSP establishes a digital credential for each subscriber and issues electronic credentials to subscribers. A CSP may be an independent third party or may issue credentials for its own use.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Verifier: </a:t>
            </a:r>
            <a:r>
              <a:rPr lang="en-US" sz="1200" kern="1200" dirty="0">
                <a:solidFill>
                  <a:schemeClr val="tx1"/>
                </a:solidFill>
                <a:effectLst/>
                <a:latin typeface="Arial" pitchFamily="-107" charset="0"/>
                <a:ea typeface="ＭＳ Ｐゴシック" pitchFamily="-107" charset="-128"/>
                <a:cs typeface="ＭＳ Ｐゴシック" pitchFamily="-107" charset="-128"/>
              </a:rPr>
              <a:t>An entity that verifies the claimant’s identity by verifying the claimant’s possession and control of one or two authenticators using an authentication protocol. To do this, the verifier may also need to validate credentials that link the authenticator(s) to the subscriber’s identifier and check their status. </a:t>
            </a:r>
            <a:endParaRPr lang="en-US" dirty="0">
              <a:effectLst/>
            </a:endParaRP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Relying party (RP): </a:t>
            </a:r>
            <a:r>
              <a:rPr lang="en-US" sz="1200" kern="1200" dirty="0">
                <a:solidFill>
                  <a:schemeClr val="tx1"/>
                </a:solidFill>
                <a:effectLst/>
                <a:latin typeface="Arial" pitchFamily="-107" charset="0"/>
                <a:ea typeface="ＭＳ Ｐゴシック" pitchFamily="-107" charset="-128"/>
                <a:cs typeface="ＭＳ Ｐゴシック" pitchFamily="-107" charset="-128"/>
              </a:rPr>
              <a:t>An entity that relies upon the subscriber’s authenticator(s) and credentials or a verifier’s assertion of a claimant’s identity, typically to process a transaction or grant access to information or a system.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Applicant: </a:t>
            </a:r>
            <a:r>
              <a:rPr lang="en-US" sz="1200" kern="1200" dirty="0">
                <a:solidFill>
                  <a:schemeClr val="tx1"/>
                </a:solidFill>
                <a:effectLst/>
                <a:latin typeface="Arial" pitchFamily="-107" charset="0"/>
                <a:ea typeface="ＭＳ Ｐゴシック" pitchFamily="-107" charset="-128"/>
                <a:cs typeface="ＭＳ Ｐゴシック" pitchFamily="-107" charset="-128"/>
              </a:rPr>
              <a:t>A subject undergoing the processes of enrollment and identity proofing.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Claimant: </a:t>
            </a:r>
            <a:r>
              <a:rPr lang="en-US" sz="1200" kern="1200" dirty="0">
                <a:solidFill>
                  <a:schemeClr val="tx1"/>
                </a:solidFill>
                <a:effectLst/>
                <a:latin typeface="Arial" pitchFamily="-107" charset="0"/>
                <a:ea typeface="ＭＳ Ｐゴシック" pitchFamily="-107" charset="-128"/>
                <a:cs typeface="ＭＳ Ｐゴシック" pitchFamily="-107" charset="-128"/>
              </a:rPr>
              <a:t>A subject whose identity is to be verified using one or more authentication protocols. </a:t>
            </a:r>
          </a:p>
          <a:p>
            <a:endParaRPr lang="en-US" dirty="0">
              <a:effectLst/>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Subscriber: </a:t>
            </a:r>
            <a:r>
              <a:rPr lang="en-US" sz="1200" kern="1200" dirty="0">
                <a:solidFill>
                  <a:schemeClr val="tx1"/>
                </a:solidFill>
                <a:effectLst/>
                <a:latin typeface="Arial" pitchFamily="-107" charset="0"/>
                <a:ea typeface="ＭＳ Ｐゴシック" pitchFamily="-107" charset="-128"/>
                <a:cs typeface="ＭＳ Ｐゴシック" pitchFamily="-107" charset="-128"/>
              </a:rPr>
              <a:t>A party who has received a credential or authenticator from a CSP. </a:t>
            </a:r>
            <a:endParaRPr lang="en-US" dirty="0">
              <a:effectLst/>
            </a:endParaRPr>
          </a:p>
          <a:p>
            <a:endParaRPr lang="en-US" dirty="0"/>
          </a:p>
          <a:p>
            <a:r>
              <a:rPr lang="en-US" sz="1200" kern="1200" dirty="0">
                <a:solidFill>
                  <a:schemeClr val="tx1"/>
                </a:solidFill>
                <a:effectLst/>
                <a:latin typeface="Arial" pitchFamily="-107" charset="0"/>
                <a:ea typeface="ＭＳ Ｐゴシック" pitchFamily="-107" charset="-128"/>
                <a:cs typeface="ＭＳ Ｐゴシック" pitchFamily="-107" charset="-128"/>
              </a:rPr>
              <a:t>The left-hand portion of Figure 16.1 illustrates the process whereby an applicant is enrolled into the system for purposes of accessing certain services and resources. First, the applicant presents to the CSP evidence of possession of the attributes to be associated with this digital identity. Upon successful proofing by the CSP, the applicant becomes a subscriber. Then, depending on the details of the overall authentication system, the CSP issues some sort of electronic credential to the subscriber. The </a:t>
            </a:r>
            <a:r>
              <a:rPr lang="en-US" sz="1200" b="1" kern="1200" dirty="0">
                <a:solidFill>
                  <a:schemeClr val="tx1"/>
                </a:solidFill>
                <a:effectLst/>
                <a:latin typeface="Arial" pitchFamily="-107" charset="0"/>
                <a:ea typeface="ＭＳ Ｐゴシック" pitchFamily="-107" charset="-128"/>
                <a:cs typeface="ＭＳ Ｐゴシック" pitchFamily="-107" charset="-128"/>
              </a:rPr>
              <a:t>credential </a:t>
            </a:r>
            <a:r>
              <a:rPr lang="en-US" sz="1200" kern="1200" dirty="0">
                <a:solidFill>
                  <a:schemeClr val="tx1"/>
                </a:solidFill>
                <a:effectLst/>
                <a:latin typeface="Arial" pitchFamily="-107" charset="0"/>
                <a:ea typeface="ＭＳ Ｐゴシック" pitchFamily="-107" charset="-128"/>
                <a:cs typeface="ＭＳ Ｐゴシック" pitchFamily="-107" charset="-128"/>
              </a:rPr>
              <a:t>is a data structure that authoritatively binds an identity and additional attributes to one or more authenticators possessed by a subscriber, and can be verified when presented to the verifier in an authentication transaction. The authenticator could be an encryption key or an encrypted password that identifies the subscriber. The authenticator may be issued by the CSP, generated directly by the subscriber, or provided by a third party. The authenticator and credential may be used in subsequent authentication events.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Once a user is registered as a subscriber, the actual authentication process can take place between the subscriber and one or more systems that perform authentication (right-hand portion of Figure 16.1). The party to be authenticated is called a claimant and the party verifying that identity is called a verifier. When a claimant successfully demonstrates possession and control of an authenticator to a verifier through an authentication protocol, the verifier can verify that the claimant is the subscriber named in the corresponding credential. The verifier passes on an assertion about the identity of the subscriber to the relying party (RP). That assertion includes identity information about a subscriber, such as the subscriber name, an identifier assigned at registration, or other subscriber attributes that were verified in the registration process. The RP can use the authenticated information provided by the verifier to make access control or authorization decisions.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In some cases, the verifier interacts with the CSP to access the credential that binds the subscriber’s identity to their authenticator and to optionally obtain claim- ant attributes. In other cases, the verifier does not need to communicate in real time with the CSP to complete the authentication activity (e.g., some uses of digital certificates). Therefore, the dashed line between the verifier and the CSP represents a logical link between the two entities. </a:t>
            </a:r>
            <a:endParaRPr lang="en-US" dirty="0">
              <a:effectLst/>
            </a:endParaRPr>
          </a:p>
          <a:p>
            <a:endParaRPr lang="en-US" sz="1200" kern="1200" dirty="0">
              <a:solidFill>
                <a:schemeClr val="tx1"/>
              </a:solidFill>
              <a:effectLst/>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An implemented system for authentication will differ from or be more complex than this simplified model, but the model illustrates the key roles and functions needed for a secure authentication system.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6</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7" charset="0"/>
                <a:ea typeface="ＭＳ Ｐゴシック" pitchFamily="-107" charset="-128"/>
                <a:cs typeface="ＭＳ Ｐゴシック" pitchFamily="-107" charset="-128"/>
              </a:rPr>
              <a:t>There are three general means, or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authentication factors</a:t>
            </a:r>
            <a:r>
              <a:rPr lang="en-US" sz="1200" kern="1200" dirty="0">
                <a:solidFill>
                  <a:schemeClr val="tx1"/>
                </a:solidFill>
                <a:effectLst/>
                <a:latin typeface="Arial" pitchFamily="-107" charset="0"/>
                <a:ea typeface="ＭＳ Ｐゴシック" pitchFamily="-107" charset="-128"/>
                <a:cs typeface="ＭＳ Ｐゴシック" pitchFamily="-107" charset="-128"/>
              </a:rPr>
              <a:t>, of authenticating a user’s identity, which can be used alone or in combination: </a:t>
            </a:r>
            <a:endParaRPr lang="en-US" dirty="0">
              <a:effectLst/>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Knowledge factor (something the individual knows): </a:t>
            </a:r>
            <a:r>
              <a:rPr lang="en-US" sz="1200" kern="1200" dirty="0">
                <a:solidFill>
                  <a:schemeClr val="tx1"/>
                </a:solidFill>
                <a:effectLst/>
                <a:latin typeface="Arial" pitchFamily="-107" charset="0"/>
                <a:ea typeface="ＭＳ Ｐゴシック" pitchFamily="-107" charset="-128"/>
                <a:cs typeface="ＭＳ Ｐゴシック" pitchFamily="-107" charset="-128"/>
              </a:rPr>
              <a:t>Requires the user to demonstrate knowledge of secret information. Routinely used in single-layer authentication processes, knowledge factors can come in the form of pass- words, passphrases, personal identification numbers (PINs), or answers to secret questions.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Possession factor (something the individual possesses): </a:t>
            </a:r>
            <a:r>
              <a:rPr lang="en-US" sz="1200" kern="1200" dirty="0">
                <a:solidFill>
                  <a:schemeClr val="tx1"/>
                </a:solidFill>
                <a:effectLst/>
                <a:latin typeface="Arial" pitchFamily="-107" charset="0"/>
                <a:ea typeface="ＭＳ Ｐゴシック" pitchFamily="-107" charset="-128"/>
                <a:cs typeface="ＭＳ Ｐゴシック" pitchFamily="-107" charset="-128"/>
              </a:rPr>
              <a:t>Physical entity possessed by the authorized user to connect to the client computer or portal. This type of authenticator used to be referred to as a </a:t>
            </a:r>
            <a:r>
              <a:rPr lang="en-US" sz="1200" i="1" kern="1200" dirty="0">
                <a:solidFill>
                  <a:schemeClr val="tx1"/>
                </a:solidFill>
                <a:effectLst/>
                <a:latin typeface="Arial" pitchFamily="-107" charset="0"/>
                <a:ea typeface="ＭＳ Ｐゴシック" pitchFamily="-107" charset="-128"/>
                <a:cs typeface="ＭＳ Ｐゴシック" pitchFamily="-107" charset="-128"/>
              </a:rPr>
              <a:t>token</a:t>
            </a:r>
            <a:r>
              <a:rPr lang="en-US" sz="1200" kern="1200" dirty="0">
                <a:solidFill>
                  <a:schemeClr val="tx1"/>
                </a:solidFill>
                <a:effectLst/>
                <a:latin typeface="Arial" pitchFamily="-107" charset="0"/>
                <a:ea typeface="ＭＳ Ｐゴシック" pitchFamily="-107" charset="-128"/>
                <a:cs typeface="ＭＳ Ｐゴシック" pitchFamily="-107" charset="-128"/>
              </a:rPr>
              <a:t>, but that term is now deprecated. The term </a:t>
            </a:r>
            <a:r>
              <a:rPr lang="en-US" sz="1200" i="1" kern="1200" dirty="0">
                <a:solidFill>
                  <a:schemeClr val="tx1"/>
                </a:solidFill>
                <a:effectLst/>
                <a:latin typeface="Arial" pitchFamily="-107" charset="0"/>
                <a:ea typeface="ＭＳ Ｐゴシック" pitchFamily="-107" charset="-128"/>
                <a:cs typeface="ＭＳ Ｐゴシック" pitchFamily="-107" charset="-128"/>
              </a:rPr>
              <a:t>hardware token </a:t>
            </a:r>
            <a:r>
              <a:rPr lang="en-US" sz="1200" kern="1200" dirty="0">
                <a:solidFill>
                  <a:schemeClr val="tx1"/>
                </a:solidFill>
                <a:effectLst/>
                <a:latin typeface="Arial" pitchFamily="-107" charset="0"/>
                <a:ea typeface="ＭＳ Ｐゴシック" pitchFamily="-107" charset="-128"/>
                <a:cs typeface="ＭＳ Ｐゴシック" pitchFamily="-107" charset="-128"/>
              </a:rPr>
              <a:t>is a preferable alternative. Possession factors fall into two categories: </a:t>
            </a:r>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pPr marL="628650" lvl="1" indent="-171450">
              <a:buFont typeface="Arial" panose="020B0604020202020204" pitchFamily="34" charset="0"/>
              <a:buChar char="•"/>
            </a:pPr>
            <a:r>
              <a:rPr lang="en-US" sz="1200" b="1" kern="1200" dirty="0">
                <a:solidFill>
                  <a:schemeClr val="tx1"/>
                </a:solidFill>
                <a:effectLst/>
                <a:latin typeface="Arial" pitchFamily="-107" charset="0"/>
                <a:ea typeface="ＭＳ Ｐゴシック" pitchFamily="-107" charset="-128"/>
                <a:cs typeface="ＭＳ Ｐゴシック" pitchFamily="-107" charset="-128"/>
              </a:rPr>
              <a:t>Connected hardware tokens </a:t>
            </a:r>
            <a:r>
              <a:rPr lang="en-US" sz="1200" kern="1200" dirty="0">
                <a:solidFill>
                  <a:schemeClr val="tx1"/>
                </a:solidFill>
                <a:effectLst/>
                <a:latin typeface="Arial" pitchFamily="-107" charset="0"/>
                <a:ea typeface="ＭＳ Ｐゴシック" pitchFamily="-107" charset="-128"/>
                <a:cs typeface="ＭＳ Ｐゴシック" pitchFamily="-107" charset="-128"/>
              </a:rPr>
              <a:t>are items that connect to a computer logically (e.g., via wireless) or physically in order to authenticate identity. Items such as smart cards, wireless tags, and USB tokens are common connected tokens used to serve as a possession factor. </a:t>
            </a:r>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pPr marL="628650" lvl="1" indent="-171450">
              <a:buFont typeface="Arial" panose="020B0604020202020204" pitchFamily="34" charset="0"/>
              <a:buChar char="•"/>
            </a:pPr>
            <a:endParaRPr lang="en-US" sz="1200" b="0" kern="1200" dirty="0">
              <a:solidFill>
                <a:schemeClr val="tx1"/>
              </a:solidFill>
              <a:effectLst/>
              <a:latin typeface="Arial" pitchFamily="-107" charset="0"/>
              <a:ea typeface="ＭＳ Ｐゴシック" pitchFamily="-107" charset="-128"/>
              <a:cs typeface="ＭＳ Ｐゴシック" pitchFamily="-107" charset="-128"/>
            </a:endParaRPr>
          </a:p>
          <a:p>
            <a:pPr marL="628650" lvl="1" indent="-171450">
              <a:buFont typeface="Arial" panose="020B0604020202020204" pitchFamily="34" charset="0"/>
              <a:buChar char="•"/>
            </a:pPr>
            <a:r>
              <a:rPr lang="en-US" sz="1200" b="1" kern="1200" dirty="0">
                <a:solidFill>
                  <a:schemeClr val="tx1"/>
                </a:solidFill>
                <a:effectLst/>
                <a:latin typeface="Arial" pitchFamily="-107" charset="0"/>
                <a:ea typeface="ＭＳ Ｐゴシック" pitchFamily="-107" charset="-128"/>
                <a:cs typeface="ＭＳ Ｐゴシック" pitchFamily="-107" charset="-128"/>
              </a:rPr>
              <a:t>Disconnected hardware tokens </a:t>
            </a:r>
            <a:r>
              <a:rPr lang="en-US" sz="1200" kern="1200" dirty="0">
                <a:solidFill>
                  <a:schemeClr val="tx1"/>
                </a:solidFill>
                <a:effectLst/>
                <a:latin typeface="Arial" pitchFamily="-107" charset="0"/>
                <a:ea typeface="ＭＳ Ｐゴシック" pitchFamily="-107" charset="-128"/>
                <a:cs typeface="ＭＳ Ｐゴシック" pitchFamily="-107" charset="-128"/>
              </a:rPr>
              <a:t>are items that do not directly connect to the client computer, instead requiring input from the individual attempting to sign in. Typically, a disconnected hardware token device will use a built-in screen to display authentication data that are then utilized by the user to sign in when prompted.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 </a:t>
            </a:r>
            <a:r>
              <a:rPr lang="en-US" sz="1200" b="1" kern="1200" dirty="0">
                <a:solidFill>
                  <a:schemeClr val="tx1"/>
                </a:solidFill>
                <a:effectLst/>
                <a:latin typeface="Arial" pitchFamily="-107" charset="0"/>
                <a:ea typeface="ＭＳ Ｐゴシック" pitchFamily="-107" charset="-128"/>
                <a:cs typeface="ＭＳ Ｐゴシック" pitchFamily="-107" charset="-128"/>
              </a:rPr>
              <a:t>Inherence factor (something the individual is or does): </a:t>
            </a:r>
            <a:r>
              <a:rPr lang="en-US" sz="1200" kern="1200" dirty="0">
                <a:solidFill>
                  <a:schemeClr val="tx1"/>
                </a:solidFill>
                <a:effectLst/>
                <a:latin typeface="Arial" pitchFamily="-107" charset="0"/>
                <a:ea typeface="ＭＳ Ｐゴシック" pitchFamily="-107" charset="-128"/>
                <a:cs typeface="ＭＳ Ｐゴシック" pitchFamily="-107" charset="-128"/>
              </a:rPr>
              <a:t>Refers to characteristics, called </a:t>
            </a:r>
            <a:r>
              <a:rPr lang="en-US" sz="1200" b="1" kern="1200" dirty="0">
                <a:solidFill>
                  <a:schemeClr val="tx1"/>
                </a:solidFill>
                <a:effectLst/>
                <a:latin typeface="Arial" pitchFamily="-107" charset="0"/>
                <a:ea typeface="ＭＳ Ｐゴシック" pitchFamily="-107" charset="-128"/>
                <a:cs typeface="ＭＳ Ｐゴシック" pitchFamily="-107" charset="-128"/>
              </a:rPr>
              <a:t>biometrics</a:t>
            </a:r>
            <a:r>
              <a:rPr lang="en-US" sz="1200" kern="1200" dirty="0">
                <a:solidFill>
                  <a:schemeClr val="tx1"/>
                </a:solidFill>
                <a:effectLst/>
                <a:latin typeface="Arial" pitchFamily="-107" charset="0"/>
                <a:ea typeface="ＭＳ Ｐゴシック" pitchFamily="-107" charset="-128"/>
                <a:cs typeface="ＭＳ Ｐゴシック" pitchFamily="-107" charset="-128"/>
              </a:rPr>
              <a:t>, that are unique or almost unique to the individual. These include static biometrics, such as fingerprint, retina, and face; and dynamic biometrics, such as voice, handwriting, and typing rhythm. </a:t>
            </a:r>
            <a:endParaRPr lang="en-US" dirty="0"/>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The specific items used during authentication, such as a password or hardware token, are referred to as </a:t>
            </a:r>
            <a:r>
              <a:rPr lang="en-US" sz="1200" b="1" kern="1200" dirty="0">
                <a:solidFill>
                  <a:schemeClr val="tx1"/>
                </a:solidFill>
                <a:effectLst/>
                <a:latin typeface="Arial" pitchFamily="-107" charset="0"/>
                <a:ea typeface="ＭＳ Ｐゴシック" pitchFamily="-107" charset="-128"/>
                <a:cs typeface="ＭＳ Ｐゴシック" pitchFamily="-107" charset="-128"/>
              </a:rPr>
              <a:t>authenticators</a:t>
            </a:r>
            <a:r>
              <a:rPr lang="en-US" sz="1200" kern="1200" dirty="0">
                <a:solidFill>
                  <a:schemeClr val="tx1"/>
                </a:solidFill>
                <a:effectLst/>
                <a:latin typeface="Arial" pitchFamily="-107" charset="0"/>
                <a:ea typeface="ＭＳ Ｐゴシック" pitchFamily="-107" charset="-128"/>
                <a:cs typeface="ＭＳ Ｐゴシック" pitchFamily="-107" charset="-128"/>
              </a:rPr>
              <a:t>. All of these methods, properly implemented and used, can provide secure user authentication. However, each method has problems (Table 16.1). An adversary may be able to guess or steal a password. Similarly, an adversary may be able to forge or steal a card. A user may forget a password or lose a card. A user may share a password or card with a colleague. Furthermore, there is a significant administrative overhead for managing password and card information on systems and securing such information on systems. With respect to biometric authenticators, there are a variety of problems, including dealing with false positives and false negatives, user acceptance, cost, security of the sensor itself, and convenience.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3E8C8940-1829-FC47-815A-DB45B35373A6}" type="slidenum">
              <a:rPr lang="en-AU" smtClean="0"/>
              <a:pPr>
                <a:defRPr/>
              </a:pPr>
              <a:t>7</a:t>
            </a:fld>
            <a:endParaRPr lang="en-AU" dirty="0"/>
          </a:p>
        </p:txBody>
      </p:sp>
    </p:spTree>
    <p:extLst>
      <p:ext uri="{BB962C8B-B14F-4D97-AF65-F5344CB8AC3E}">
        <p14:creationId xmlns:p14="http://schemas.microsoft.com/office/powerpoint/2010/main" val="280526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07" charset="0"/>
                <a:ea typeface="ＭＳ Ｐゴシック" pitchFamily="-107" charset="-128"/>
                <a:cs typeface="ＭＳ Ｐゴシック" pitchFamily="-107" charset="-128"/>
              </a:rPr>
              <a:t>Multifactor authentication refers to the use of more than one of the authentication means in the preceding list (Figure 16.2). Typically, this strategy involves the use of authentication technologies from two of the classes of factors described above, such as a PIN plus a hardware token (knowledge factor plus possession factor) or a PIN and a biometric (knowledge factor plus inherence factor). Multifactor authentication will generally be more secure than the use of a single factor, because the failure modes for different factors are largely independent. So, for example, a hardware token might be lost or stolen, but the PIN required for use with the token would not be lost or stolen at the same time. This assumption is not always true, however. For example, a PIN attached to a hardware token is compromised at the same time that the token is lost or stolen. Nevertheless, multifactor authentication is an important means of reducing vulnerability.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E8C8940-1829-FC47-815A-DB45B35373A6}" type="slidenum">
              <a:rPr lang="en-AU" smtClean="0"/>
              <a:pPr>
                <a:defRPr/>
              </a:pPr>
              <a:t>8</a:t>
            </a:fld>
            <a:endParaRPr lang="en-AU" dirty="0"/>
          </a:p>
        </p:txBody>
      </p:sp>
    </p:spTree>
    <p:extLst>
      <p:ext uri="{BB962C8B-B14F-4D97-AF65-F5344CB8AC3E}">
        <p14:creationId xmlns:p14="http://schemas.microsoft.com/office/powerpoint/2010/main" val="396636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9</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An important application area is that of </a:t>
            </a:r>
            <a:r>
              <a:rPr lang="en-US" sz="1200" i="1" kern="1200" baseline="0" dirty="0">
                <a:solidFill>
                  <a:schemeClr val="tx1"/>
                </a:solidFill>
                <a:latin typeface="Arial" pitchFamily="-107" charset="0"/>
                <a:ea typeface="ＭＳ Ｐゴシック" pitchFamily="-107" charset="-128"/>
                <a:cs typeface="ＭＳ Ｐゴシック" pitchFamily="-107" charset="-128"/>
              </a:rPr>
              <a:t>mutual authentication </a:t>
            </a:r>
            <a:r>
              <a:rPr lang="en-US" sz="1200" kern="1200" baseline="0" dirty="0">
                <a:solidFill>
                  <a:schemeClr val="tx1"/>
                </a:solidFill>
                <a:latin typeface="Arial" pitchFamily="-107" charset="0"/>
                <a:ea typeface="ＭＳ Ｐゴシック" pitchFamily="-107" charset="-128"/>
                <a:cs typeface="ＭＳ Ｐゴシック" pitchFamily="-107" charset="-128"/>
              </a:rPr>
              <a:t>protocols. Such protocols enable communicating parties to satisfy themselves mutually about each other’s identity and to exchange session keys. This topic was examined in Chapter 14. There, the focus was key distribution. We return to this topic here to consider the wider implications of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dirty="0">
                <a:solidFill>
                  <a:schemeClr val="tx1"/>
                </a:solidFill>
                <a:effectLst/>
                <a:latin typeface="Arial" pitchFamily="-107" charset="0"/>
                <a:ea typeface="ＭＳ Ｐゴシック" pitchFamily="-107" charset="-128"/>
                <a:cs typeface="ＭＳ Ｐゴシック" pitchFamily="-107" charset="-128"/>
              </a:rPr>
              <a:t>Central to the problem of authenticated key exchange are two issues: confidentiality and timeliness. To prevent masquerade and to prevent compromise of session keys, essential identification and session-key information must be communicated in encrypted form. This requires the prior existence of secret or public keys that can be used for this purpose. The second issue, timeliness, is important because of the threat of message replays. Such replays, at worst, could allow an opponent to compromise a session key or successfully impersonate another party. At minimum, a successful replay can disrupt operations by presenting parties with messages that appear genuine but are not.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endParaRPr lang="en-US" dirty="0"/>
          </a:p>
        </p:txBody>
      </p:sp>
      <p:sp>
        <p:nvSpPr>
          <p:cNvPr id="12"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a:t>© 2020 Pearson Education, Inc., Hoboken, NJ. All rights reserved.      </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sldNum="0" hdr="0" dt="0"/>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dirty="0"/>
              <a:t>Eighth Edition</a:t>
            </a:r>
          </a:p>
          <a:p>
            <a:pPr>
              <a:buFont typeface="Wingdings" pitchFamily="-84" charset="2"/>
              <a:buNone/>
            </a:pPr>
            <a:r>
              <a:rPr lang="en-US" dirty="0"/>
              <a:t>	by William Stallings	</a:t>
            </a:r>
          </a:p>
          <a:p>
            <a:pPr>
              <a:buFont typeface="Wingdings" pitchFamily="-84" charset="2"/>
              <a:buNone/>
            </a:pPr>
            <a:endParaRPr lang="en-US" dirty="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5" name="Footer Placeholder 4"/>
          <p:cNvSpPr>
            <a:spLocks noGrp="1"/>
          </p:cNvSpPr>
          <p:nvPr>
            <p:ph type="ftr" sz="quarter" idx="14"/>
          </p:nvPr>
        </p:nvSpPr>
        <p:spPr>
          <a:xfrm>
            <a:off x="0" y="6492875"/>
            <a:ext cx="57912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a:t>1. The simplest replay attack is one in which the opponent simply copies a message and replays it later</a:t>
            </a:r>
          </a:p>
          <a:p>
            <a:pPr>
              <a:buNone/>
            </a:pPr>
            <a:r>
              <a:rPr lang="en-US" dirty="0"/>
              <a:t>2. An opponent can replay a timestamped message within the valid time window</a:t>
            </a:r>
          </a:p>
          <a:p>
            <a:pPr>
              <a:buNone/>
            </a:pPr>
            <a:r>
              <a:rPr lang="en-US" dirty="0"/>
              <a:t>3. An opponent can replay a timestamped message within the valid time window, but in addition, the opponent suppresses the original message; thus, the repetition cannot be detected</a:t>
            </a:r>
          </a:p>
          <a:p>
            <a:pPr>
              <a:buNone/>
            </a:pPr>
            <a:r>
              <a:rPr lang="en-US" dirty="0"/>
              <a:t>4. Another attack involves a backward replay without modification and is possible if symmetric encryption is used and the sender cannot easily recognize the difference between messages sent and messages received on the basis of content</a:t>
            </a:r>
          </a:p>
        </p:txBody>
      </p:sp>
      <p:sp>
        <p:nvSpPr>
          <p:cNvPr id="4" name="Footer Placeholder 3"/>
          <p:cNvSpPr>
            <a:spLocks noGrp="1"/>
          </p:cNvSpPr>
          <p:nvPr>
            <p:ph type="ftr" sz="quarter" idx="11"/>
          </p:nvPr>
        </p:nvSpPr>
        <p:spPr>
          <a:xfrm>
            <a:off x="0" y="6492875"/>
            <a:ext cx="68580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Approaches to Coping With Replay Attacks</a:t>
            </a:r>
            <a:endParaRPr lang="en-AU" dirty="0"/>
          </a:p>
        </p:txBody>
      </p:sp>
      <p:sp>
        <p:nvSpPr>
          <p:cNvPr id="6" name="Content Placeholder 5"/>
          <p:cNvSpPr>
            <a:spLocks noGrp="1"/>
          </p:cNvSpPr>
          <p:nvPr>
            <p:ph idx="1"/>
          </p:nvPr>
        </p:nvSpPr>
        <p:spPr>
          <a:xfrm>
            <a:off x="609600" y="1600200"/>
            <a:ext cx="7848600" cy="5105400"/>
          </a:xfrm>
        </p:spPr>
        <p:txBody>
          <a:bodyPr>
            <a:normAutofit fontScale="70000" lnSpcReduction="20000"/>
          </a:bodyPr>
          <a:lstStyle/>
          <a:p>
            <a:r>
              <a:rPr lang="en-US" dirty="0"/>
              <a:t>Attach a sequence number to each message used in an authentication exchange</a:t>
            </a:r>
          </a:p>
          <a:p>
            <a:pPr lvl="1"/>
            <a:r>
              <a:rPr lang="en-US" dirty="0"/>
              <a:t>A new message is accepted only if its sequence number is in the proper order</a:t>
            </a:r>
          </a:p>
          <a:p>
            <a:pPr lvl="1"/>
            <a:r>
              <a:rPr lang="en-US" dirty="0"/>
              <a:t>Difficulty with this approach is that it requires each party to keep track of the last sequence number for each claimant it has dealt with</a:t>
            </a:r>
          </a:p>
          <a:p>
            <a:pPr lvl="1"/>
            <a:r>
              <a:rPr lang="en-US" dirty="0"/>
              <a:t>Generally not used for authentication and key exchange because of overhead</a:t>
            </a:r>
          </a:p>
          <a:p>
            <a:pPr marL="342900" lvl="1" indent="-342900">
              <a:spcBef>
                <a:spcPts val="1800"/>
              </a:spcBef>
              <a:buClr>
                <a:srgbClr val="BAABE3"/>
              </a:buClr>
            </a:pPr>
            <a:r>
              <a:rPr lang="en-US" sz="2800" dirty="0">
                <a:cs typeface="ＭＳ Ｐゴシック" pitchFamily="-84" charset="-128"/>
              </a:rPr>
              <a:t>Timestamps</a:t>
            </a:r>
          </a:p>
          <a:p>
            <a:pPr lvl="1"/>
            <a:r>
              <a:rPr lang="en-US" sz="2581" dirty="0"/>
              <a:t>Requires that clocks among the various participants be synchronized</a:t>
            </a:r>
          </a:p>
          <a:p>
            <a:pPr lvl="1"/>
            <a:r>
              <a:rPr lang="en-US" sz="2571" dirty="0"/>
              <a:t> Party A accepts a message as fresh only if the message contains a timestamp  that, in A’s judgment, is close enough to A’s knowledge of current time</a:t>
            </a:r>
          </a:p>
          <a:p>
            <a:pPr marL="342900" lvl="1" indent="-342900">
              <a:spcBef>
                <a:spcPts val="1800"/>
              </a:spcBef>
              <a:buClr>
                <a:srgbClr val="BAABE3"/>
              </a:buClr>
            </a:pPr>
            <a:r>
              <a:rPr lang="en-US" sz="2800" dirty="0">
                <a:cs typeface="ＭＳ Ｐゴシック" pitchFamily="-84" charset="-128"/>
              </a:rPr>
              <a:t>Challenge/response</a:t>
            </a:r>
          </a:p>
          <a:p>
            <a:pPr lvl="1"/>
            <a:r>
              <a:rPr lang="en-US" sz="2545" dirty="0"/>
              <a:t> Party A, expecting a fresh message from B, first sends B a </a:t>
            </a:r>
            <a:r>
              <a:rPr lang="en-US" sz="2545" i="1" dirty="0"/>
              <a:t>nonce </a:t>
            </a:r>
            <a:r>
              <a:rPr lang="en-US" sz="2545" dirty="0"/>
              <a:t> (challenge) and requires that the subsequent message (response) received from B contain the correct nonce value</a:t>
            </a:r>
          </a:p>
        </p:txBody>
      </p:sp>
      <p:sp>
        <p:nvSpPr>
          <p:cNvPr id="4" name="Footer Placeholder 3"/>
          <p:cNvSpPr>
            <a:spLocks noGrp="1"/>
          </p:cNvSpPr>
          <p:nvPr>
            <p:ph type="ftr" sz="quarter" idx="11"/>
          </p:nvPr>
        </p:nvSpPr>
        <p:spPr>
          <a:xfrm>
            <a:off x="0" y="6492875"/>
            <a:ext cx="52578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838200" y="1828800"/>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477000" cy="365125"/>
          </a:xfrm>
        </p:spPr>
        <p:txBody>
          <a:bodyPr/>
          <a:lstStyle/>
          <a:p>
            <a:pPr>
              <a:defRPr/>
            </a:pPr>
            <a:r>
              <a:rPr lang="en-US" sz="1050"/>
              <a:t>© 2020 Pearson Education, Inc., Hoboken, NJ. All rights reserved.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Suppress-Replay Attacks</a:t>
            </a:r>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a:t>The Denning protocol requires reliance on clocks that are synchronized throughout the network</a:t>
            </a:r>
          </a:p>
          <a:p>
            <a:r>
              <a:rPr lang="en-US" dirty="0"/>
              <a:t>A risk involved is based on the fact that the distributed clocks can become unsynchronized as a result of sabotage on or faults in the clocks or the synchronization mechanism</a:t>
            </a:r>
          </a:p>
          <a:p>
            <a:r>
              <a:rPr lang="en-US" dirty="0"/>
              <a:t>The problem occurs when a sender’s clock is ahead of the intended recipient’s clock</a:t>
            </a:r>
          </a:p>
          <a:p>
            <a:pPr lvl="1"/>
            <a:r>
              <a:rPr lang="en-US" dirty="0"/>
              <a:t>An opponent can intercept a message from the sender and replay it later when the timestamp in the message becomes current at the recipient’s site</a:t>
            </a:r>
          </a:p>
          <a:p>
            <a:pPr lvl="1"/>
            <a:r>
              <a:rPr lang="en-US" dirty="0"/>
              <a:t>Such attacks are referred to as </a:t>
            </a:r>
            <a:r>
              <a:rPr lang="en-US" i="1" dirty="0"/>
              <a:t>suppress-replay attacks</a:t>
            </a:r>
            <a:endParaRPr lang="en-US" dirty="0"/>
          </a:p>
        </p:txBody>
      </p:sp>
      <p:sp>
        <p:nvSpPr>
          <p:cNvPr id="4" name="Footer Placeholder 3"/>
          <p:cNvSpPr>
            <a:spLocks noGrp="1"/>
          </p:cNvSpPr>
          <p:nvPr>
            <p:ph type="ftr" sz="quarter" idx="11"/>
          </p:nvPr>
        </p:nvSpPr>
        <p:spPr>
          <a:xfrm>
            <a:off x="371474" y="6356350"/>
            <a:ext cx="5712693" cy="501650"/>
          </a:xfrm>
        </p:spPr>
        <p:txBody>
          <a:bodyPr/>
          <a:lstStyle/>
          <a:p>
            <a:pPr>
              <a:defRPr/>
            </a:pPr>
            <a:r>
              <a:rPr lang="en-US"/>
              <a:t>© 2020 Pearson Education, Inc., Hoboken, NJ. All rights reserved.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a:t>Kerberos</a:t>
            </a:r>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a:t>Authentication service developed as part of Project Athena at MIT</a:t>
            </a:r>
          </a:p>
          <a:p>
            <a:r>
              <a:rPr lang="en-US" dirty="0"/>
              <a:t>A workstation cannot be trusted to identify its users correctly to network services</a:t>
            </a:r>
          </a:p>
          <a:p>
            <a:pPr lvl="1"/>
            <a:r>
              <a:rPr lang="en-US" dirty="0"/>
              <a:t>A user may gain access to a particular workstation and pretend to be another user operating from that workstation</a:t>
            </a:r>
          </a:p>
          <a:p>
            <a:pPr lvl="1"/>
            <a:r>
              <a:rPr lang="en-US" dirty="0"/>
              <a:t>A user may alter the network address of a workstation so that the requests sent from the altered workstation appear to come from the impersonated workstation</a:t>
            </a:r>
          </a:p>
          <a:p>
            <a:pPr lvl="1"/>
            <a:r>
              <a:rPr lang="en-US" dirty="0"/>
              <a:t>A user may eavesdrop on exchanges and use a replay attack to gain entrance to a server or to disrupt operations</a:t>
            </a:r>
          </a:p>
          <a:p>
            <a:pPr marL="342900" lvl="1" indent="-342900">
              <a:spcBef>
                <a:spcPts val="2400"/>
              </a:spcBef>
              <a:buClr>
                <a:srgbClr val="BAABE3"/>
              </a:buClr>
            </a:pPr>
            <a:r>
              <a:rPr lang="en-US" sz="2839" dirty="0">
                <a:cs typeface="ＭＳ Ｐゴシック" pitchFamily="-84" charset="-128"/>
              </a:rPr>
              <a:t>Kerberos provides a centralized authentication server whose function is to authenticate users to servers and servers to users</a:t>
            </a:r>
          </a:p>
          <a:p>
            <a:pPr lvl="1"/>
            <a:r>
              <a:rPr lang="en-US" sz="2560" dirty="0"/>
              <a:t>Relies exclusively on symmetric encryption, making no use of public-key encryption</a:t>
            </a:r>
          </a:p>
        </p:txBody>
      </p:sp>
      <p:sp>
        <p:nvSpPr>
          <p:cNvPr id="4" name="Footer Placeholder 3"/>
          <p:cNvSpPr>
            <a:spLocks noGrp="1"/>
          </p:cNvSpPr>
          <p:nvPr>
            <p:ph type="ftr" sz="quarter" idx="11"/>
          </p:nvPr>
        </p:nvSpPr>
        <p:spPr>
          <a:xfrm>
            <a:off x="371474" y="6356350"/>
            <a:ext cx="6792813" cy="461962"/>
          </a:xfrm>
        </p:spPr>
        <p:txBody>
          <a:bodyPr/>
          <a:lstStyle/>
          <a:p>
            <a:pPr>
              <a:defRPr/>
            </a:pPr>
            <a:r>
              <a:rPr lang="en-US"/>
              <a:t>© 2020 Pearson Education, Inc., Hoboken, NJ. All rights reserved.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a:t>Kerberos Requirements</a:t>
            </a:r>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71474" y="6356350"/>
            <a:ext cx="6432773" cy="745058"/>
          </a:xfrm>
        </p:spPr>
        <p:txBody>
          <a:bodyPr/>
          <a:lstStyle/>
          <a:p>
            <a:pPr>
              <a:defRPr/>
            </a:pPr>
            <a:r>
              <a:rPr lang="en-US"/>
              <a:t>© 2020 Pearson Education, Inc., Hoboken, NJ. All rights reserved.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a:t>Kerberos Version 4</a:t>
            </a:r>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a:t>Makes use of DES to provide the authentication service</a:t>
            </a:r>
          </a:p>
          <a:p>
            <a:r>
              <a:rPr lang="en-US" dirty="0"/>
              <a:t>Authentication server (AS)</a:t>
            </a:r>
          </a:p>
          <a:p>
            <a:pPr lvl="1"/>
            <a:r>
              <a:rPr lang="en-US" dirty="0"/>
              <a:t>Knows the passwords of all users and stores these in a centralized database</a:t>
            </a:r>
          </a:p>
          <a:p>
            <a:pPr lvl="1"/>
            <a:r>
              <a:rPr lang="en-US" dirty="0"/>
              <a:t>Shares a unique secret key with each server</a:t>
            </a:r>
          </a:p>
          <a:p>
            <a:pPr marL="520700" indent="-514350"/>
            <a:r>
              <a:rPr lang="en-US" dirty="0"/>
              <a:t>Ticket </a:t>
            </a:r>
          </a:p>
          <a:p>
            <a:pPr lvl="1"/>
            <a:r>
              <a:rPr lang="en-US" dirty="0"/>
              <a:t>Created once the AS accepts the user as authentic; contains the user’s ID and network address and the server’s ID</a:t>
            </a:r>
          </a:p>
          <a:p>
            <a:pPr lvl="1"/>
            <a:r>
              <a:rPr lang="en-US" dirty="0"/>
              <a:t>Encrypted using the secret key shared by the AS and the server</a:t>
            </a:r>
          </a:p>
          <a:p>
            <a:pPr marL="342900" lvl="1" indent="-342900">
              <a:spcBef>
                <a:spcPts val="2400"/>
              </a:spcBef>
              <a:buClr>
                <a:srgbClr val="BAABE3"/>
              </a:buClr>
            </a:pPr>
            <a:r>
              <a:rPr lang="en-US" sz="2839" dirty="0">
                <a:cs typeface="ＭＳ Ｐゴシック" pitchFamily="-84" charset="-128"/>
              </a:rPr>
              <a:t>Ticket-granting server (TGS)</a:t>
            </a:r>
          </a:p>
          <a:p>
            <a:pPr lvl="1"/>
            <a:r>
              <a:rPr lang="en-US" sz="2581" dirty="0"/>
              <a:t>Issues tickets to users who have been authenticated to AS</a:t>
            </a:r>
          </a:p>
          <a:p>
            <a:pPr lvl="1"/>
            <a:r>
              <a:rPr lang="en-US" sz="2581" dirty="0"/>
              <a:t>Each time the user requires access to a new service the client applies to the TGS using the ticket to authenticate itself</a:t>
            </a:r>
          </a:p>
          <a:p>
            <a:pPr lvl="1"/>
            <a:r>
              <a:rPr lang="en-US" sz="2581" dirty="0"/>
              <a:t>The TGS then grants a ticket for the particular service</a:t>
            </a:r>
          </a:p>
          <a:p>
            <a:pPr lvl="1"/>
            <a:r>
              <a:rPr lang="en-US" sz="2581" dirty="0"/>
              <a:t>The client saves each service-granting ticket and uses it to authenticate its user to a server each time a particular service is requested</a:t>
            </a:r>
          </a:p>
          <a:p>
            <a:endParaRPr lang="en-US" dirty="0"/>
          </a:p>
        </p:txBody>
      </p:sp>
      <p:sp>
        <p:nvSpPr>
          <p:cNvPr id="4" name="Footer Placeholder 3"/>
          <p:cNvSpPr>
            <a:spLocks noGrp="1"/>
          </p:cNvSpPr>
          <p:nvPr>
            <p:ph type="ftr" sz="quarter" idx="11"/>
          </p:nvPr>
        </p:nvSpPr>
        <p:spPr>
          <a:xfrm>
            <a:off x="323528" y="6381328"/>
            <a:ext cx="6432773" cy="673050"/>
          </a:xfrm>
        </p:spPr>
        <p:txBody>
          <a:bodyPr/>
          <a:lstStyle/>
          <a:p>
            <a:pPr>
              <a:defRPr/>
            </a:pPr>
            <a:r>
              <a:rPr lang="en-US"/>
              <a:t>© 2020 Pearson Education, Inc., Hoboken, NJ. All rights reserved.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Version 4 Authentication Dialogue</a:t>
            </a:r>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71474" y="6356350"/>
            <a:ext cx="5280645" cy="817066"/>
          </a:xfrm>
        </p:spPr>
        <p:txBody>
          <a:bodyPr/>
          <a:lstStyle/>
          <a:p>
            <a:pPr>
              <a:defRPr/>
            </a:pPr>
            <a:r>
              <a:rPr lang="en-US"/>
              <a:t>© 2020 Pearson Education, Inc., Hoboken, NJ. All rights reserved.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6492875"/>
            <a:ext cx="5486400" cy="365125"/>
          </a:xfrm>
        </p:spPr>
        <p:txBody>
          <a:bodyPr/>
          <a:lstStyle/>
          <a:p>
            <a:pPr>
              <a:defRPr/>
            </a:pPr>
            <a:r>
              <a:rPr lang="en-US" sz="1050"/>
              <a:t>© 2020 Pearson Education, Inc., Hoboken, NJ. All rights reserved.      </a:t>
            </a:r>
            <a:endParaRPr lang="en-US" sz="1050" dirty="0"/>
          </a:p>
        </p:txBody>
      </p:sp>
      <p:pic>
        <p:nvPicPr>
          <p:cNvPr id="2" name="Picture 1">
            <a:extLst>
              <a:ext uri="{FF2B5EF4-FFF2-40B4-BE49-F238E27FC236}">
                <a16:creationId xmlns:a16="http://schemas.microsoft.com/office/drawing/2014/main" id="{EE121082-9430-5A4B-89E2-CFB31E8DFA2D}"/>
              </a:ext>
            </a:extLst>
          </p:cNvPr>
          <p:cNvPicPr>
            <a:picLocks noChangeAspect="1"/>
          </p:cNvPicPr>
          <p:nvPr/>
        </p:nvPicPr>
        <p:blipFill>
          <a:blip r:embed="rId3"/>
          <a:stretch>
            <a:fillRect/>
          </a:stretch>
        </p:blipFill>
        <p:spPr>
          <a:xfrm>
            <a:off x="1037062" y="188639"/>
            <a:ext cx="7351362" cy="6738749"/>
          </a:xfrm>
          <a:prstGeom prst="rect">
            <a:avLst/>
          </a:prstGeom>
        </p:spPr>
      </p:pic>
      <p:sp>
        <p:nvSpPr>
          <p:cNvPr id="3" name="TextBox 2">
            <a:extLst>
              <a:ext uri="{FF2B5EF4-FFF2-40B4-BE49-F238E27FC236}">
                <a16:creationId xmlns:a16="http://schemas.microsoft.com/office/drawing/2014/main" id="{945AE942-4768-F643-929C-BFA2EAA42A12}"/>
              </a:ext>
            </a:extLst>
          </p:cNvPr>
          <p:cNvSpPr txBox="1"/>
          <p:nvPr/>
        </p:nvSpPr>
        <p:spPr>
          <a:xfrm>
            <a:off x="6523462" y="6546250"/>
            <a:ext cx="2356735" cy="246221"/>
          </a:xfrm>
          <a:prstGeom prst="rect">
            <a:avLst/>
          </a:prstGeom>
          <a:noFill/>
        </p:spPr>
        <p:txBody>
          <a:bodyPr wrap="none" rtlCol="0">
            <a:spAutoFit/>
          </a:bodyPr>
          <a:lstStyle/>
          <a:p>
            <a:r>
              <a:rPr lang="en-US" sz="1000" dirty="0"/>
              <a:t>(Table is on page 496 in the textbook) </a:t>
            </a:r>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334000" cy="365125"/>
          </a:xfrm>
        </p:spPr>
        <p:txBody>
          <a:bodyPr/>
          <a:lstStyle/>
          <a:p>
            <a:pPr>
              <a:defRPr/>
            </a:pPr>
            <a:r>
              <a:rPr lang="en-US" sz="1050"/>
              <a:t>© 2020 Pearson Education, Inc., Hoboken, NJ. All rights reserved.      </a:t>
            </a:r>
            <a:endParaRPr lang="en-US" sz="1050" dirty="0"/>
          </a:p>
        </p:txBody>
      </p:sp>
      <p:pic>
        <p:nvPicPr>
          <p:cNvPr id="4" name="Picture 3">
            <a:extLst>
              <a:ext uri="{FF2B5EF4-FFF2-40B4-BE49-F238E27FC236}">
                <a16:creationId xmlns:a16="http://schemas.microsoft.com/office/drawing/2014/main" id="{8E6514FC-39C3-7940-A6EA-DD70AC23A749}"/>
              </a:ext>
            </a:extLst>
          </p:cNvPr>
          <p:cNvPicPr>
            <a:picLocks noChangeAspect="1"/>
          </p:cNvPicPr>
          <p:nvPr/>
        </p:nvPicPr>
        <p:blipFill rotWithShape="1">
          <a:blip r:embed="rId3"/>
          <a:srcRect t="13250" b="12200"/>
          <a:stretch/>
        </p:blipFill>
        <p:spPr>
          <a:xfrm>
            <a:off x="1079612" y="-63134"/>
            <a:ext cx="6984776" cy="6738571"/>
          </a:xfrm>
          <a:prstGeom prst="rect">
            <a:avLst/>
          </a:prstGeom>
        </p:spPr>
      </p:pic>
    </p:spTree>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Chapter 16</a:t>
            </a: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a:t>User Authentication</a:t>
            </a:r>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60960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172200" cy="365125"/>
          </a:xfrm>
        </p:spPr>
        <p:txBody>
          <a:bodyPr/>
          <a:lstStyle/>
          <a:p>
            <a:pPr>
              <a:defRPr/>
            </a:pPr>
            <a:r>
              <a:rPr lang="en-US" sz="1050"/>
              <a:t>© 2020 Pearson Education, Inc., Hoboken, NJ. All rights reserved.      </a:t>
            </a:r>
            <a:endParaRPr lang="en-US" sz="1050" dirty="0"/>
          </a:p>
        </p:txBody>
      </p:sp>
      <p:pic>
        <p:nvPicPr>
          <p:cNvPr id="5" name="Picture 4">
            <a:extLst>
              <a:ext uri="{FF2B5EF4-FFF2-40B4-BE49-F238E27FC236}">
                <a16:creationId xmlns:a16="http://schemas.microsoft.com/office/drawing/2014/main" id="{6D6ED97D-C2C6-7842-B880-BC39C94AFDBF}"/>
              </a:ext>
            </a:extLst>
          </p:cNvPr>
          <p:cNvPicPr>
            <a:picLocks noChangeAspect="1"/>
          </p:cNvPicPr>
          <p:nvPr/>
        </p:nvPicPr>
        <p:blipFill rotWithShape="1">
          <a:blip r:embed="rId3"/>
          <a:srcRect t="8000" b="25850"/>
          <a:stretch/>
        </p:blipFill>
        <p:spPr>
          <a:xfrm>
            <a:off x="696763" y="-141894"/>
            <a:ext cx="7750474" cy="6634769"/>
          </a:xfrm>
          <a:prstGeom prst="rect">
            <a:avLst/>
          </a:prstGeom>
        </p:spPr>
      </p:pic>
    </p:spTree>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Kerberos Realms </a:t>
            </a:r>
            <a:br>
              <a:rPr lang="en-US" dirty="0"/>
            </a:br>
            <a:r>
              <a:rPr lang="en-US" dirty="0"/>
              <a:t>and Multiple Kerberi</a:t>
            </a:r>
          </a:p>
        </p:txBody>
      </p:sp>
      <p:sp>
        <p:nvSpPr>
          <p:cNvPr id="3" name="Content Placeholder 2"/>
          <p:cNvSpPr>
            <a:spLocks noGrp="1"/>
          </p:cNvSpPr>
          <p:nvPr>
            <p:ph idx="1"/>
          </p:nvPr>
        </p:nvSpPr>
        <p:spPr>
          <a:xfrm>
            <a:off x="838200" y="1828800"/>
            <a:ext cx="7570787" cy="4562475"/>
          </a:xfrm>
        </p:spPr>
        <p:txBody>
          <a:bodyPr>
            <a:normAutofit/>
          </a:bodyPr>
          <a:lstStyle/>
          <a:p>
            <a:pPr>
              <a:lnSpc>
                <a:spcPct val="80000"/>
              </a:lnSpc>
            </a:pPr>
            <a:r>
              <a:rPr lang="en-US" dirty="0"/>
              <a:t> A full-service Kerberos environment consisting of a Kerberos server, a number of clients, and a number of application servers requires that:</a:t>
            </a:r>
          </a:p>
          <a:p>
            <a:pPr lvl="1"/>
            <a:r>
              <a:rPr lang="en-US" sz="2200" dirty="0"/>
              <a:t>The  Kerberos server must have the user ID and hashed passwords of all participating users in its database; all users are registered with the Kerberos server</a:t>
            </a:r>
          </a:p>
          <a:p>
            <a:pPr lvl="1"/>
            <a:r>
              <a:rPr lang="en-US" sz="2200" dirty="0"/>
              <a:t>The  Kerberos server must share a secret key with each server; all servers are registered with the Kerberos server</a:t>
            </a:r>
          </a:p>
          <a:p>
            <a:pPr lvl="1"/>
            <a:r>
              <a:rPr lang="en-US" sz="2200" dirty="0"/>
              <a:t>The Kerberos server in each interoperating realm shares a secret key with the server in the other realm; the two Kerberos servers are registered with each other</a:t>
            </a:r>
          </a:p>
        </p:txBody>
      </p:sp>
      <p:sp>
        <p:nvSpPr>
          <p:cNvPr id="4" name="Footer Placeholder 3"/>
          <p:cNvSpPr>
            <a:spLocks noGrp="1"/>
          </p:cNvSpPr>
          <p:nvPr>
            <p:ph type="ftr" sz="quarter" idx="11"/>
          </p:nvPr>
        </p:nvSpPr>
        <p:spPr>
          <a:xfrm>
            <a:off x="0" y="6492875"/>
            <a:ext cx="5257800" cy="365125"/>
          </a:xfrm>
        </p:spPr>
        <p:txBody>
          <a:bodyPr/>
          <a:lstStyle/>
          <a:p>
            <a:pPr>
              <a:defRPr/>
            </a:pPr>
            <a:r>
              <a:rPr lang="en-US" sz="1050"/>
              <a:t>© 2020 Pearson Education, Inc., Hoboken, NJ. All rights reserved.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a:t>Kerberos Realm</a:t>
            </a:r>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a:t>A set of managed nodes that share the same Kerberos database</a:t>
            </a:r>
          </a:p>
          <a:p>
            <a:r>
              <a:rPr lang="en-US" dirty="0"/>
              <a:t>The database resides on the Kerberos master computer system, which should be kept in a physically secure room</a:t>
            </a:r>
          </a:p>
          <a:p>
            <a:r>
              <a:rPr lang="en-US" dirty="0"/>
              <a:t>A read-only copy of the Kerberos database might also reside on other Kerberos computer systems</a:t>
            </a:r>
          </a:p>
          <a:p>
            <a:r>
              <a:rPr lang="en-US" dirty="0"/>
              <a:t>All changes to the database must be made on the master computer system</a:t>
            </a:r>
          </a:p>
          <a:p>
            <a:r>
              <a:rPr lang="en-US" dirty="0"/>
              <a:t>Changing or accessing the contents of a Kerberos database requires the Kerberos master password</a:t>
            </a:r>
          </a:p>
        </p:txBody>
      </p:sp>
      <p:sp>
        <p:nvSpPr>
          <p:cNvPr id="4" name="Footer Placeholder 3"/>
          <p:cNvSpPr>
            <a:spLocks noGrp="1"/>
          </p:cNvSpPr>
          <p:nvPr>
            <p:ph type="ftr" sz="quarter" idx="11"/>
          </p:nvPr>
        </p:nvSpPr>
        <p:spPr>
          <a:xfrm>
            <a:off x="0" y="6492875"/>
            <a:ext cx="64770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Principal</a:t>
            </a:r>
          </a:p>
        </p:txBody>
      </p:sp>
      <p:sp>
        <p:nvSpPr>
          <p:cNvPr id="3" name="Content Placeholder 2"/>
          <p:cNvSpPr>
            <a:spLocks noGrp="1"/>
          </p:cNvSpPr>
          <p:nvPr>
            <p:ph sz="half" idx="1"/>
          </p:nvPr>
        </p:nvSpPr>
        <p:spPr>
          <a:xfrm>
            <a:off x="609600" y="2133600"/>
            <a:ext cx="3566160" cy="4303713"/>
          </a:xfrm>
        </p:spPr>
        <p:txBody>
          <a:bodyPr/>
          <a:lstStyle/>
          <a:p>
            <a:r>
              <a:rPr lang="en-US" dirty="0"/>
              <a:t>A service or user that is known to the Kerberos system</a:t>
            </a:r>
          </a:p>
          <a:p>
            <a:r>
              <a:rPr lang="en-US" dirty="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3340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8305800" cy="365125"/>
          </a:xfrm>
        </p:spPr>
        <p:txBody>
          <a:bodyPr/>
          <a:lstStyle/>
          <a:p>
            <a:pPr>
              <a:defRPr/>
            </a:pPr>
            <a:r>
              <a:rPr lang="en-US" sz="1050"/>
              <a:t>© 2020 Pearson Education, Inc., Hoboken, NJ. All rights reserved.      </a:t>
            </a:r>
            <a:endParaRPr lang="en-US" sz="1050" dirty="0"/>
          </a:p>
        </p:txBody>
      </p:sp>
      <p:pic>
        <p:nvPicPr>
          <p:cNvPr id="4" name="Picture 3">
            <a:extLst>
              <a:ext uri="{FF2B5EF4-FFF2-40B4-BE49-F238E27FC236}">
                <a16:creationId xmlns:a16="http://schemas.microsoft.com/office/drawing/2014/main" id="{3088AC52-005D-F54D-BA1E-1033CB5F427C}"/>
              </a:ext>
            </a:extLst>
          </p:cNvPr>
          <p:cNvPicPr>
            <a:picLocks noChangeAspect="1"/>
          </p:cNvPicPr>
          <p:nvPr/>
        </p:nvPicPr>
        <p:blipFill>
          <a:blip r:embed="rId3"/>
          <a:stretch>
            <a:fillRect/>
          </a:stretch>
        </p:blipFill>
        <p:spPr>
          <a:xfrm>
            <a:off x="1922318" y="0"/>
            <a:ext cx="5299364" cy="6858000"/>
          </a:xfrm>
          <a:prstGeom prst="rect">
            <a:avLst/>
          </a:prstGeom>
        </p:spPr>
      </p:pic>
    </p:spTree>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Differences Between Versions 4 and 5</a:t>
            </a:r>
          </a:p>
        </p:txBody>
      </p:sp>
      <p:graphicFrame>
        <p:nvGraphicFramePr>
          <p:cNvPr id="11" name="Content Placeholder 10"/>
          <p:cNvGraphicFramePr>
            <a:graphicFrameLocks noGrp="1"/>
          </p:cNvGraphicFramePr>
          <p:nvPr>
            <p:ph idx="1"/>
          </p:nvPr>
        </p:nvGraphicFramePr>
        <p:xfrm>
          <a:off x="838200" y="1676400"/>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64008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3999" cy="954107"/>
          </a:xfrm>
          <a:prstGeom prst="rect">
            <a:avLst/>
          </a:prstGeom>
          <a:noFill/>
        </p:spPr>
        <p:txBody>
          <a:bodyPr wrap="square" rtlCol="0">
            <a:spAutoFit/>
          </a:bodyPr>
          <a:lstStyle/>
          <a:p>
            <a:pPr algn="ctr"/>
            <a:r>
              <a:rPr lang="en-US" sz="2800" dirty="0">
                <a:latin typeface="+mn-lt"/>
              </a:rPr>
              <a:t>                             Table 16.3      </a:t>
            </a:r>
            <a:r>
              <a:rPr lang="en-US" sz="1400" dirty="0"/>
              <a:t>(page 502 in textbook)</a:t>
            </a:r>
            <a:endParaRPr lang="en-US" sz="2800" dirty="0">
              <a:latin typeface="+mn-lt"/>
            </a:endParaRPr>
          </a:p>
          <a:p>
            <a:pPr algn="ctr"/>
            <a:r>
              <a:rPr lang="en-US" sz="2800" dirty="0">
                <a:latin typeface="+mn-lt"/>
              </a:rPr>
              <a:t>Summary of Kerberos Version 5 Message Exchanges</a:t>
            </a:r>
          </a:p>
        </p:txBody>
      </p:sp>
      <p:sp>
        <p:nvSpPr>
          <p:cNvPr id="5" name="Footer Placeholder 4"/>
          <p:cNvSpPr>
            <a:spLocks noGrp="1"/>
          </p:cNvSpPr>
          <p:nvPr>
            <p:ph type="ftr" sz="quarter" idx="11"/>
          </p:nvPr>
        </p:nvSpPr>
        <p:spPr>
          <a:xfrm>
            <a:off x="0" y="6492875"/>
            <a:ext cx="5181600" cy="365125"/>
          </a:xfrm>
        </p:spPr>
        <p:txBody>
          <a:bodyPr/>
          <a:lstStyle/>
          <a:p>
            <a:pPr>
              <a:defRPr/>
            </a:pPr>
            <a:r>
              <a:rPr lang="en-US" sz="1050"/>
              <a:t>© 2020 Pearson Education, Inc., Hoboken, NJ. All rights reserved.      </a:t>
            </a:r>
            <a:endParaRPr lang="en-US" sz="1050" dirty="0"/>
          </a:p>
        </p:txBody>
      </p:sp>
      <p:pic>
        <p:nvPicPr>
          <p:cNvPr id="2" name="Picture 1">
            <a:extLst>
              <a:ext uri="{FF2B5EF4-FFF2-40B4-BE49-F238E27FC236}">
                <a16:creationId xmlns:a16="http://schemas.microsoft.com/office/drawing/2014/main" id="{AC742C73-6375-534B-B811-B7D63B5FF27D}"/>
              </a:ext>
            </a:extLst>
          </p:cNvPr>
          <p:cNvPicPr>
            <a:picLocks noChangeAspect="1"/>
          </p:cNvPicPr>
          <p:nvPr/>
        </p:nvPicPr>
        <p:blipFill>
          <a:blip r:embed="rId3"/>
          <a:stretch>
            <a:fillRect/>
          </a:stretch>
        </p:blipFill>
        <p:spPr>
          <a:xfrm>
            <a:off x="1475656" y="720393"/>
            <a:ext cx="7005646" cy="6137425"/>
          </a:xfrm>
          <a:prstGeom prst="rect">
            <a:avLst/>
          </a:prstGeom>
        </p:spPr>
      </p:pic>
    </p:spTree>
  </p:cSld>
  <p:clrMapOvr>
    <a:masterClrMapping/>
  </p:clrMapOvr>
  <p:transition spd="med">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Mutual Authentication</a:t>
            </a:r>
          </a:p>
        </p:txBody>
      </p:sp>
      <p:graphicFrame>
        <p:nvGraphicFramePr>
          <p:cNvPr id="2" name="Content Placeholder 1">
            <a:extLst>
              <a:ext uri="{FF2B5EF4-FFF2-40B4-BE49-F238E27FC236}">
                <a16:creationId xmlns:a16="http://schemas.microsoft.com/office/drawing/2014/main" id="{C57D9CE9-DEEA-8742-90B1-BC228E31972E}"/>
              </a:ext>
            </a:extLst>
          </p:cNvPr>
          <p:cNvGraphicFramePr>
            <a:graphicFrameLocks noGrp="1"/>
          </p:cNvGraphicFramePr>
          <p:nvPr>
            <p:ph idx="1"/>
            <p:extLst>
              <p:ext uri="{D42A27DB-BD31-4B8C-83A1-F6EECF244321}">
                <p14:modId xmlns:p14="http://schemas.microsoft.com/office/powerpoint/2010/main" val="1607497875"/>
              </p:ext>
            </p:extLst>
          </p:nvPr>
        </p:nvGraphicFramePr>
        <p:xfrm>
          <a:off x="533400" y="1762125"/>
          <a:ext cx="8000999"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69342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a:t>One-Way Authentication</a:t>
            </a:r>
          </a:p>
        </p:txBody>
      </p:sp>
      <p:sp>
        <p:nvSpPr>
          <p:cNvPr id="70659" name="Rectangle 3"/>
          <p:cNvSpPr>
            <a:spLocks noGrp="1" noChangeArrowheads="1"/>
          </p:cNvSpPr>
          <p:nvPr>
            <p:ph idx="1"/>
          </p:nvPr>
        </p:nvSpPr>
        <p:spPr>
          <a:xfrm>
            <a:off x="539552" y="1762125"/>
            <a:ext cx="8136903" cy="4730750"/>
          </a:xfrm>
        </p:spPr>
        <p:txBody>
          <a:bodyPr>
            <a:normAutofit fontScale="77500" lnSpcReduction="20000"/>
          </a:bodyPr>
          <a:lstStyle/>
          <a:p>
            <a:r>
              <a:rPr lang="en-AU" dirty="0"/>
              <a:t>Involves a single transfer of information from one user (A) intended for another (B)</a:t>
            </a:r>
          </a:p>
          <a:p>
            <a:r>
              <a:rPr lang="en-AU" dirty="0"/>
              <a:t>In its simplest form, it would establish the identity of A, the identity of B, and establish that some sort of authentication token actually was generated by A and actually was intended to be sent to B</a:t>
            </a:r>
          </a:p>
          <a:p>
            <a:pPr lvl="2">
              <a:spcBef>
                <a:spcPts val="1200"/>
              </a:spcBef>
            </a:pPr>
            <a:r>
              <a:rPr lang="en-AU" dirty="0"/>
              <a:t>An email message is an example of an application that lends itself to one-way authentication</a:t>
            </a:r>
          </a:p>
          <a:p>
            <a:r>
              <a:rPr lang="en-US" dirty="0"/>
              <a:t>For confidentiality encrypt message with a one-time secret key; A also encrypts this one-time key with B’s public-key</a:t>
            </a:r>
          </a:p>
          <a:p>
            <a:pPr lvl="2">
              <a:spcBef>
                <a:spcPts val="1200"/>
              </a:spcBef>
            </a:pPr>
            <a:r>
              <a:rPr lang="en-US" dirty="0"/>
              <a:t>Only B will be able to use the corresponding private key to recover the one-time key and then use that key to decrypt the message</a:t>
            </a:r>
          </a:p>
          <a:p>
            <a:pPr lvl="2">
              <a:spcBef>
                <a:spcPts val="1200"/>
              </a:spcBef>
            </a:pPr>
            <a:r>
              <a:rPr lang="en-US" dirty="0"/>
              <a:t>This scheme is more efficient than simply encrypting the entire message with B’s public key</a:t>
            </a:r>
          </a:p>
        </p:txBody>
      </p:sp>
      <p:sp>
        <p:nvSpPr>
          <p:cNvPr id="4" name="Footer Placeholder 3"/>
          <p:cNvSpPr>
            <a:spLocks noGrp="1"/>
          </p:cNvSpPr>
          <p:nvPr>
            <p:ph type="ftr" sz="quarter" idx="11"/>
          </p:nvPr>
        </p:nvSpPr>
        <p:spPr>
          <a:xfrm>
            <a:off x="0" y="6492875"/>
            <a:ext cx="73914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a:t>One-Way Authentication</a:t>
            </a:r>
          </a:p>
        </p:txBody>
      </p:sp>
      <p:sp>
        <p:nvSpPr>
          <p:cNvPr id="70659" name="Rectangle 3"/>
          <p:cNvSpPr>
            <a:spLocks noGrp="1" noChangeArrowheads="1"/>
          </p:cNvSpPr>
          <p:nvPr>
            <p:ph idx="1"/>
          </p:nvPr>
        </p:nvSpPr>
        <p:spPr>
          <a:xfrm>
            <a:off x="539552" y="1762125"/>
            <a:ext cx="8136903" cy="4730750"/>
          </a:xfrm>
        </p:spPr>
        <p:txBody>
          <a:bodyPr>
            <a:normAutofit fontScale="62500" lnSpcReduction="20000"/>
          </a:bodyPr>
          <a:lstStyle/>
          <a:p>
            <a:r>
              <a:rPr lang="en-US" sz="2900" dirty="0">
                <a:solidFill>
                  <a:schemeClr val="tx1"/>
                </a:solidFill>
                <a:ea typeface="ＭＳ Ｐゴシック" pitchFamily="-107" charset="-128"/>
              </a:rPr>
              <a:t>If authentication is the primary concern, a digital signature may suffice</a:t>
            </a:r>
          </a:p>
          <a:p>
            <a:pPr lvl="2">
              <a:spcBef>
                <a:spcPts val="1200"/>
              </a:spcBef>
            </a:pPr>
            <a:r>
              <a:rPr lang="en-US" dirty="0"/>
              <a:t>This method guarantees that A cannot later deny having sent the message</a:t>
            </a:r>
          </a:p>
          <a:p>
            <a:pPr lvl="2"/>
            <a:r>
              <a:rPr lang="en-US" dirty="0"/>
              <a:t>To counter fraud both the message and signature can be encrypted with the recipient’s public key</a:t>
            </a:r>
          </a:p>
          <a:p>
            <a:r>
              <a:rPr lang="en-US" dirty="0">
                <a:solidFill>
                  <a:schemeClr val="tx1"/>
                </a:solidFill>
                <a:ea typeface="ＭＳ Ｐゴシック" pitchFamily="-107" charset="-128"/>
              </a:rPr>
              <a:t>In addition to the message, A sends B the signature encrypted with A’s private key and A’s certificate encrypted with the private key of the authentication server</a:t>
            </a:r>
          </a:p>
          <a:p>
            <a:r>
              <a:rPr lang="en-US" dirty="0">
                <a:solidFill>
                  <a:schemeClr val="tx1"/>
                </a:solidFill>
                <a:ea typeface="ＭＳ Ｐゴシック" pitchFamily="-107" charset="-128"/>
              </a:rPr>
              <a:t>The recipient of the message first uses the certificate to obtain the sender’s public key and verify that it is authentic and then uses the public key to verify the message itself</a:t>
            </a:r>
          </a:p>
          <a:p>
            <a:r>
              <a:rPr lang="en-US" dirty="0">
                <a:solidFill>
                  <a:schemeClr val="tx1"/>
                </a:solidFill>
                <a:ea typeface="ＭＳ Ｐゴシック" pitchFamily="-107" charset="-128"/>
              </a:rPr>
              <a:t>If confidentiality is required, then the entire message can be encrypted with B’s public key</a:t>
            </a:r>
          </a:p>
          <a:p>
            <a:r>
              <a:rPr lang="en-US" dirty="0">
                <a:solidFill>
                  <a:schemeClr val="tx1"/>
                </a:solidFill>
                <a:ea typeface="ＭＳ Ｐゴシック" pitchFamily="-107" charset="-128"/>
              </a:rPr>
              <a:t>Alternatively, the entire message can be encrypted with a one-time secret key; the secret key is also transmitted, encrypted with B’s public key</a:t>
            </a:r>
            <a:endParaRPr lang="en-US" dirty="0"/>
          </a:p>
          <a:p>
            <a:endParaRPr lang="en-US" dirty="0"/>
          </a:p>
        </p:txBody>
      </p:sp>
      <p:sp>
        <p:nvSpPr>
          <p:cNvPr id="4" name="Footer Placeholder 3"/>
          <p:cNvSpPr>
            <a:spLocks noGrp="1"/>
          </p:cNvSpPr>
          <p:nvPr>
            <p:ph type="ftr" sz="quarter" idx="11"/>
          </p:nvPr>
        </p:nvSpPr>
        <p:spPr>
          <a:xfrm>
            <a:off x="0" y="6492875"/>
            <a:ext cx="7391400" cy="365125"/>
          </a:xfrm>
        </p:spPr>
        <p:txBody>
          <a:bodyPr/>
          <a:lstStyle/>
          <a:p>
            <a:pPr>
              <a:defRPr/>
            </a:pPr>
            <a:r>
              <a:rPr lang="en-US" sz="1050"/>
              <a:t>© 2020 Pearson Education, Inc., Hoboken, NJ. All rights reserved.      </a:t>
            </a:r>
            <a:endParaRPr lang="en-US" sz="1050" dirty="0"/>
          </a:p>
        </p:txBody>
      </p:sp>
    </p:spTree>
    <p:extLst>
      <p:ext uri="{BB962C8B-B14F-4D97-AF65-F5344CB8AC3E}">
        <p14:creationId xmlns:p14="http://schemas.microsoft.com/office/powerpoint/2010/main" val="209336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a:t>User-Authentication</a:t>
            </a:r>
            <a:endParaRPr lang="en-AU" dirty="0"/>
          </a:p>
        </p:txBody>
      </p:sp>
      <p:sp>
        <p:nvSpPr>
          <p:cNvPr id="6" name="Content Placeholder 5"/>
          <p:cNvSpPr>
            <a:spLocks noGrp="1"/>
          </p:cNvSpPr>
          <p:nvPr>
            <p:ph idx="1"/>
          </p:nvPr>
        </p:nvSpPr>
        <p:spPr>
          <a:xfrm>
            <a:off x="762000" y="1828799"/>
            <a:ext cx="7570787" cy="4664076"/>
          </a:xfrm>
        </p:spPr>
        <p:txBody>
          <a:bodyPr>
            <a:normAutofit fontScale="70000" lnSpcReduction="20000"/>
          </a:bodyPr>
          <a:lstStyle/>
          <a:p>
            <a:r>
              <a:rPr lang="en-US" dirty="0"/>
              <a:t>The process of </a:t>
            </a:r>
            <a:r>
              <a:rPr lang="en-US" dirty="0">
                <a:solidFill>
                  <a:schemeClr val="tx1"/>
                </a:solidFill>
                <a:ea typeface="ＭＳ Ｐゴシック" pitchFamily="-107" charset="-128"/>
                <a:cs typeface="ＭＳ Ｐゴシック" pitchFamily="-107" charset="-128"/>
              </a:rPr>
              <a:t>determining whether some user or some application or process acting on behalf of a user is, in fact, who or what it declares itself to be</a:t>
            </a:r>
          </a:p>
          <a:p>
            <a:r>
              <a:rPr lang="en-US" dirty="0">
                <a:solidFill>
                  <a:schemeClr val="tx1"/>
                </a:solidFill>
                <a:latin typeface="Arial" pitchFamily="-107" charset="0"/>
                <a:ea typeface="ＭＳ Ｐゴシック" pitchFamily="-107" charset="-128"/>
                <a:cs typeface="ＭＳ Ｐゴシック" pitchFamily="-107" charset="-128"/>
              </a:rPr>
              <a:t>Authentication technology provides access control for systems by checking to see if a user’s credentials match the credentials in a database of authorized users or in a data authentication server</a:t>
            </a:r>
            <a:endParaRPr lang="en-US" dirty="0">
              <a:solidFill>
                <a:schemeClr val="tx1"/>
              </a:solidFill>
              <a:ea typeface="ＭＳ Ｐゴシック" pitchFamily="-107" charset="-128"/>
              <a:cs typeface="ＭＳ Ｐゴシック" pitchFamily="-107" charset="-128"/>
            </a:endParaRPr>
          </a:p>
          <a:p>
            <a:r>
              <a:rPr lang="en-US" dirty="0">
                <a:solidFill>
                  <a:schemeClr val="tx1"/>
                </a:solidFill>
                <a:latin typeface="Arial" pitchFamily="-107" charset="0"/>
                <a:ea typeface="ＭＳ Ｐゴシック" pitchFamily="-107" charset="-128"/>
                <a:cs typeface="ＭＳ Ｐゴシック" pitchFamily="-107" charset="-128"/>
              </a:rPr>
              <a:t>Authentication enables organizations to keep their networks secure by permitting only authenticated users (or processes) to access its protected resources</a:t>
            </a:r>
          </a:p>
          <a:p>
            <a:r>
              <a:rPr lang="en-US" dirty="0">
                <a:solidFill>
                  <a:schemeClr val="tx1"/>
                </a:solidFill>
                <a:latin typeface="Arial" pitchFamily="-107" charset="0"/>
                <a:ea typeface="ＭＳ Ｐゴシック" pitchFamily="-107" charset="-128"/>
              </a:rPr>
              <a:t>User authentication is distinct from message authentication</a:t>
            </a:r>
          </a:p>
          <a:p>
            <a:pPr lvl="2"/>
            <a:r>
              <a:rPr lang="en-US" dirty="0">
                <a:solidFill>
                  <a:schemeClr val="tx1"/>
                </a:solidFill>
                <a:latin typeface="Arial" pitchFamily="-107" charset="0"/>
                <a:ea typeface="ＭＳ Ｐゴシック" pitchFamily="-107" charset="-128"/>
              </a:rPr>
              <a:t>Message authentication is a procedure that allows communicating parties to verify that the contents of a received message have not been altered and that the source is authentic</a:t>
            </a:r>
            <a:endParaRPr lang="en-US" dirty="0"/>
          </a:p>
        </p:txBody>
      </p:sp>
      <p:sp>
        <p:nvSpPr>
          <p:cNvPr id="5" name="Footer Placeholder 4"/>
          <p:cNvSpPr>
            <a:spLocks noGrp="1"/>
          </p:cNvSpPr>
          <p:nvPr>
            <p:ph type="ftr" sz="quarter" idx="11"/>
          </p:nvPr>
        </p:nvSpPr>
        <p:spPr>
          <a:xfrm>
            <a:off x="0" y="6492875"/>
            <a:ext cx="53340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a:t>Federated Identity Management</a:t>
            </a:r>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a:t>Relatively new concept dealing with the use of a common identity management scheme across multiple enterprise and numerous applications and supporting many users</a:t>
            </a:r>
          </a:p>
          <a:p>
            <a:r>
              <a:rPr lang="en-US" dirty="0"/>
              <a:t>Services provided include:</a:t>
            </a:r>
          </a:p>
          <a:p>
            <a:pPr lvl="1"/>
            <a:r>
              <a:rPr lang="en-US" dirty="0"/>
              <a:t>Point of contact</a:t>
            </a:r>
          </a:p>
          <a:p>
            <a:pPr lvl="1"/>
            <a:r>
              <a:rPr lang="en-US" dirty="0"/>
              <a:t>SSO protocol services</a:t>
            </a:r>
          </a:p>
          <a:p>
            <a:pPr lvl="1"/>
            <a:r>
              <a:rPr lang="en-US" dirty="0"/>
              <a:t>Trust services</a:t>
            </a:r>
          </a:p>
          <a:p>
            <a:pPr lvl="1"/>
            <a:r>
              <a:rPr lang="en-US" dirty="0"/>
              <a:t>Key services</a:t>
            </a:r>
          </a:p>
          <a:p>
            <a:pPr lvl="1"/>
            <a:r>
              <a:rPr lang="en-US" dirty="0"/>
              <a:t>Identity services</a:t>
            </a:r>
          </a:p>
          <a:p>
            <a:pPr lvl="1"/>
            <a:r>
              <a:rPr lang="en-US" dirty="0"/>
              <a:t>Authorization</a:t>
            </a:r>
          </a:p>
          <a:p>
            <a:pPr lvl="1"/>
            <a:r>
              <a:rPr lang="en-US" dirty="0"/>
              <a:t>Provisioning</a:t>
            </a:r>
          </a:p>
          <a:p>
            <a:pPr lvl="1"/>
            <a:r>
              <a:rPr lang="en-US" dirty="0"/>
              <a:t>Management </a:t>
            </a:r>
          </a:p>
          <a:p>
            <a:pPr lvl="1"/>
            <a:endParaRPr lang="en-US" dirty="0"/>
          </a:p>
        </p:txBody>
      </p:sp>
      <p:pic>
        <p:nvPicPr>
          <p:cNvPr id="5" name="Picture 4"/>
          <p:cNvPicPr>
            <a:picLocks noChangeAspect="1"/>
          </p:cNvPicPr>
          <p:nvPr/>
        </p:nvPicPr>
        <p:blipFill>
          <a:blip r:embed="rId3"/>
          <a:stretch>
            <a:fillRect/>
          </a:stretch>
        </p:blipFill>
        <p:spPr>
          <a:xfrm>
            <a:off x="5943600" y="3733800"/>
            <a:ext cx="2095500" cy="2377587"/>
          </a:xfrm>
          <a:prstGeom prst="rect">
            <a:avLst/>
          </a:prstGeom>
        </p:spPr>
      </p:pic>
      <p:sp>
        <p:nvSpPr>
          <p:cNvPr id="7" name="Footer Placeholder 6"/>
          <p:cNvSpPr>
            <a:spLocks noGrp="1"/>
          </p:cNvSpPr>
          <p:nvPr>
            <p:ph type="ftr" sz="quarter" idx="11"/>
          </p:nvPr>
        </p:nvSpPr>
        <p:spPr>
          <a:xfrm>
            <a:off x="0" y="6492875"/>
            <a:ext cx="48006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C2CF-1C09-2245-A40F-67CD4360E535}"/>
              </a:ext>
            </a:extLst>
          </p:cNvPr>
          <p:cNvSpPr>
            <a:spLocks noGrp="1"/>
          </p:cNvSpPr>
          <p:nvPr>
            <p:ph type="title"/>
          </p:nvPr>
        </p:nvSpPr>
        <p:spPr/>
        <p:txBody>
          <a:bodyPr/>
          <a:lstStyle/>
          <a:p>
            <a:r>
              <a:rPr lang="en-US" dirty="0"/>
              <a:t>Identity Management</a:t>
            </a:r>
          </a:p>
        </p:txBody>
      </p:sp>
      <p:graphicFrame>
        <p:nvGraphicFramePr>
          <p:cNvPr id="5" name="Content Placeholder 4">
            <a:extLst>
              <a:ext uri="{FF2B5EF4-FFF2-40B4-BE49-F238E27FC236}">
                <a16:creationId xmlns:a16="http://schemas.microsoft.com/office/drawing/2014/main" id="{E2B8E45A-ED19-B942-B54D-436D92A7F723}"/>
              </a:ext>
            </a:extLst>
          </p:cNvPr>
          <p:cNvGraphicFramePr>
            <a:graphicFrameLocks noGrp="1"/>
          </p:cNvGraphicFramePr>
          <p:nvPr>
            <p:ph idx="1"/>
            <p:extLst>
              <p:ext uri="{D42A27DB-BD31-4B8C-83A1-F6EECF244321}">
                <p14:modId xmlns:p14="http://schemas.microsoft.com/office/powerpoint/2010/main" val="2735116448"/>
              </p:ext>
            </p:extLst>
          </p:nvPr>
        </p:nvGraphicFramePr>
        <p:xfrm>
          <a:off x="792163" y="1762125"/>
          <a:ext cx="7570787" cy="4594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E30518F-FBBB-0748-95F6-02E9B93CE9F7}"/>
              </a:ext>
            </a:extLst>
          </p:cNvPr>
          <p:cNvSpPr>
            <a:spLocks noGrp="1"/>
          </p:cNvSpPr>
          <p:nvPr>
            <p:ph type="ftr" sz="quarter" idx="11"/>
          </p:nvPr>
        </p:nvSpPr>
        <p:spPr>
          <a:xfrm>
            <a:off x="371474" y="6356350"/>
            <a:ext cx="5856709" cy="501650"/>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440516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a:t>© 2020 Pearson Education, Inc., Hoboken, NJ. All rights reserved.      </a:t>
            </a:r>
            <a:endParaRPr lang="en-US" sz="1050" dirty="0"/>
          </a:p>
        </p:txBody>
      </p:sp>
      <p:pic>
        <p:nvPicPr>
          <p:cNvPr id="4" name="Picture 3">
            <a:extLst>
              <a:ext uri="{FF2B5EF4-FFF2-40B4-BE49-F238E27FC236}">
                <a16:creationId xmlns:a16="http://schemas.microsoft.com/office/drawing/2014/main" id="{D53EBFFC-4329-3943-A430-CFD7556C26B8}"/>
              </a:ext>
            </a:extLst>
          </p:cNvPr>
          <p:cNvPicPr>
            <a:picLocks noChangeAspect="1"/>
          </p:cNvPicPr>
          <p:nvPr/>
        </p:nvPicPr>
        <p:blipFill rotWithShape="1">
          <a:blip r:embed="rId3"/>
          <a:srcRect t="10101" b="26900"/>
          <a:stretch/>
        </p:blipFill>
        <p:spPr>
          <a:xfrm>
            <a:off x="243549" y="-99911"/>
            <a:ext cx="8656901" cy="7057822"/>
          </a:xfrm>
          <a:prstGeom prst="rect">
            <a:avLst/>
          </a:prstGeom>
        </p:spPr>
      </p:pic>
    </p:spTree>
  </p:cSld>
  <p:clrMapOvr>
    <a:masterClrMapping/>
  </p:clrMapOvr>
  <p:transition spd="med">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4724400" cy="365125"/>
          </a:xfrm>
        </p:spPr>
        <p:txBody>
          <a:bodyPr/>
          <a:lstStyle/>
          <a:p>
            <a:pPr>
              <a:defRPr/>
            </a:pPr>
            <a:r>
              <a:rPr lang="en-US" sz="1050"/>
              <a:t>© 2020 Pearson Education, Inc., Hoboken, NJ. All rights reserved.      </a:t>
            </a:r>
            <a:endParaRPr lang="en-US" sz="1050" dirty="0"/>
          </a:p>
        </p:txBody>
      </p:sp>
      <p:pic>
        <p:nvPicPr>
          <p:cNvPr id="5" name="Picture 4">
            <a:extLst>
              <a:ext uri="{FF2B5EF4-FFF2-40B4-BE49-F238E27FC236}">
                <a16:creationId xmlns:a16="http://schemas.microsoft.com/office/drawing/2014/main" id="{261A675E-80F1-F84C-A809-29C2B7EBFBD8}"/>
              </a:ext>
            </a:extLst>
          </p:cNvPr>
          <p:cNvPicPr>
            <a:picLocks noChangeAspect="1"/>
          </p:cNvPicPr>
          <p:nvPr/>
        </p:nvPicPr>
        <p:blipFill rotWithShape="1">
          <a:blip r:embed="rId3"/>
          <a:srcRect b="12201"/>
          <a:stretch/>
        </p:blipFill>
        <p:spPr>
          <a:xfrm>
            <a:off x="1605445" y="-65931"/>
            <a:ext cx="5933110" cy="6741368"/>
          </a:xfrm>
          <a:prstGeom prst="rect">
            <a:avLst/>
          </a:prstGeom>
        </p:spPr>
      </p:pic>
    </p:spTree>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Summary</a:t>
            </a:r>
            <a:endParaRPr lang="en-AU" dirty="0"/>
          </a:p>
        </p:txBody>
      </p:sp>
      <p:sp>
        <p:nvSpPr>
          <p:cNvPr id="100355" name="Rectangle 3"/>
          <p:cNvSpPr>
            <a:spLocks noGrp="1" noChangeArrowheads="1"/>
          </p:cNvSpPr>
          <p:nvPr>
            <p:ph sz="half" idx="1"/>
          </p:nvPr>
        </p:nvSpPr>
        <p:spPr>
          <a:xfrm>
            <a:off x="244475" y="1752600"/>
            <a:ext cx="3336925" cy="5562600"/>
          </a:xfrm>
        </p:spPr>
        <p:txBody>
          <a:bodyPr>
            <a:normAutofit fontScale="92500"/>
          </a:bodyPr>
          <a:lstStyle/>
          <a:p>
            <a:r>
              <a:rPr lang="en-US" dirty="0"/>
              <a:t>Present an overview of techniques for remote user authentication using symmetric encryption</a:t>
            </a:r>
          </a:p>
          <a:p>
            <a:r>
              <a:rPr lang="en-US" dirty="0"/>
              <a:t>Give a presentation     on Kerberos</a:t>
            </a:r>
          </a:p>
          <a:p>
            <a:r>
              <a:rPr lang="en-US" dirty="0"/>
              <a:t>Explain the differences between versions 4 and 5 of Kerberos</a:t>
            </a:r>
            <a:endParaRPr lang="en-US" dirty="0">
              <a:effectLst/>
            </a:endParaRPr>
          </a:p>
        </p:txBody>
      </p:sp>
      <p:sp>
        <p:nvSpPr>
          <p:cNvPr id="76804" name="Content Placeholder 11"/>
          <p:cNvSpPr>
            <a:spLocks noGrp="1"/>
          </p:cNvSpPr>
          <p:nvPr>
            <p:ph sz="half" idx="2"/>
          </p:nvPr>
        </p:nvSpPr>
        <p:spPr>
          <a:xfrm>
            <a:off x="5783022" y="1752600"/>
            <a:ext cx="3360978" cy="4876800"/>
          </a:xfrm>
        </p:spPr>
        <p:txBody>
          <a:bodyPr rtlCol="0">
            <a:normAutofit fontScale="92500"/>
          </a:bodyPr>
          <a:lstStyle/>
          <a:p>
            <a:r>
              <a:rPr lang="en-US" dirty="0"/>
              <a:t>Describe the use of Kerberos in multiple realms</a:t>
            </a:r>
          </a:p>
          <a:p>
            <a:r>
              <a:rPr lang="en-US" dirty="0"/>
              <a:t>Present an overview of techniques for remote user authentication using asymmetric encryption</a:t>
            </a:r>
          </a:p>
          <a:p>
            <a:r>
              <a:rPr lang="en-US" dirty="0"/>
              <a:t>Understand the need for a federated identity management system</a:t>
            </a:r>
            <a:endParaRPr lang="en-US" dirty="0">
              <a:effectLst/>
            </a:endParaRP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54864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BE00-56B2-F944-9B1B-50A4D10777AB}"/>
              </a:ext>
            </a:extLst>
          </p:cNvPr>
          <p:cNvSpPr>
            <a:spLocks noGrp="1"/>
          </p:cNvSpPr>
          <p:nvPr>
            <p:ph type="title"/>
          </p:nvPr>
        </p:nvSpPr>
        <p:spPr/>
        <p:txBody>
          <a:bodyPr/>
          <a:lstStyle/>
          <a:p>
            <a:r>
              <a:rPr lang="en-US" dirty="0"/>
              <a:t>Authentication Principles</a:t>
            </a:r>
          </a:p>
        </p:txBody>
      </p:sp>
      <p:sp>
        <p:nvSpPr>
          <p:cNvPr id="3" name="Content Placeholder 2">
            <a:extLst>
              <a:ext uri="{FF2B5EF4-FFF2-40B4-BE49-F238E27FC236}">
                <a16:creationId xmlns:a16="http://schemas.microsoft.com/office/drawing/2014/main" id="{2D1E66CA-D9A7-9D43-A590-3FF3DD873328}"/>
              </a:ext>
            </a:extLst>
          </p:cNvPr>
          <p:cNvSpPr>
            <a:spLocks noGrp="1"/>
          </p:cNvSpPr>
          <p:nvPr>
            <p:ph idx="1"/>
          </p:nvPr>
        </p:nvSpPr>
        <p:spPr>
          <a:xfrm>
            <a:off x="792163" y="1762125"/>
            <a:ext cx="7570787" cy="4594225"/>
          </a:xfrm>
        </p:spPr>
        <p:txBody>
          <a:bodyPr>
            <a:normAutofit fontScale="62500" lnSpcReduction="20000"/>
          </a:bodyPr>
          <a:lstStyle/>
          <a:p>
            <a:r>
              <a:rPr lang="en-US" b="1" dirty="0">
                <a:solidFill>
                  <a:schemeClr val="tx1"/>
                </a:solidFill>
                <a:ea typeface="ＭＳ Ｐゴシック" pitchFamily="-107" charset="-128"/>
                <a:cs typeface="ＭＳ Ｐゴシック" pitchFamily="-107" charset="-128"/>
              </a:rPr>
              <a:t>Digital identity:</a:t>
            </a:r>
          </a:p>
          <a:p>
            <a:pPr lvl="1"/>
            <a:r>
              <a:rPr lang="en-US" dirty="0">
                <a:solidFill>
                  <a:schemeClr val="tx1"/>
                </a:solidFill>
                <a:ea typeface="ＭＳ Ｐゴシック" pitchFamily="-107" charset="-128"/>
                <a:cs typeface="ＭＳ Ｐゴシック" pitchFamily="-107" charset="-128"/>
              </a:rPr>
              <a:t>The unique representation of a subject engaged in an online transaction</a:t>
            </a:r>
          </a:p>
          <a:p>
            <a:pPr lvl="1"/>
            <a:r>
              <a:rPr lang="en-US" dirty="0">
                <a:solidFill>
                  <a:schemeClr val="tx1"/>
                </a:solidFill>
                <a:ea typeface="ＭＳ Ｐゴシック" pitchFamily="-107" charset="-128"/>
                <a:cs typeface="ＭＳ Ｐゴシック" pitchFamily="-107" charset="-128"/>
              </a:rPr>
              <a:t>The representation consists of an attribute or set of attributes that uniquely describe a subject within a given context of a digital service, but does not necessarily uniquely identify the subject in all contexts</a:t>
            </a:r>
            <a:endParaRPr lang="en-US" dirty="0"/>
          </a:p>
          <a:p>
            <a:r>
              <a:rPr lang="en-US" b="1" dirty="0">
                <a:solidFill>
                  <a:schemeClr val="tx1"/>
                </a:solidFill>
                <a:ea typeface="ＭＳ Ｐゴシック" pitchFamily="-107" charset="-128"/>
                <a:cs typeface="ＭＳ Ｐゴシック" pitchFamily="-107" charset="-128"/>
              </a:rPr>
              <a:t>Identity proofing: </a:t>
            </a:r>
          </a:p>
          <a:p>
            <a:pPr lvl="1"/>
            <a:r>
              <a:rPr lang="en-US" dirty="0">
                <a:solidFill>
                  <a:schemeClr val="tx1"/>
                </a:solidFill>
                <a:ea typeface="ＭＳ Ｐゴシック" pitchFamily="-107" charset="-128"/>
                <a:cs typeface="ＭＳ Ｐゴシック" pitchFamily="-107" charset="-128"/>
              </a:rPr>
              <a:t>Establishes that a subject is who they claim to be to a stated level of certitude</a:t>
            </a:r>
          </a:p>
          <a:p>
            <a:pPr lvl="1"/>
            <a:r>
              <a:rPr lang="en-US" dirty="0">
                <a:solidFill>
                  <a:schemeClr val="tx1"/>
                </a:solidFill>
                <a:ea typeface="ＭＳ Ｐゴシック" pitchFamily="-107" charset="-128"/>
                <a:cs typeface="ＭＳ Ｐゴシック" pitchFamily="-107" charset="-128"/>
              </a:rPr>
              <a:t>This process involves collecting, validating, and verifying information about a person</a:t>
            </a:r>
            <a:endParaRPr lang="en-US" dirty="0"/>
          </a:p>
          <a:p>
            <a:r>
              <a:rPr lang="en-US" b="1" dirty="0">
                <a:solidFill>
                  <a:schemeClr val="tx1"/>
                </a:solidFill>
                <a:ea typeface="ＭＳ Ｐゴシック" pitchFamily="-107" charset="-128"/>
                <a:cs typeface="ＭＳ Ｐゴシック" pitchFamily="-107" charset="-128"/>
              </a:rPr>
              <a:t>Digital authentication:</a:t>
            </a:r>
          </a:p>
          <a:p>
            <a:pPr lvl="2"/>
            <a:r>
              <a:rPr lang="en-US" dirty="0">
                <a:solidFill>
                  <a:schemeClr val="tx1"/>
                </a:solidFill>
                <a:ea typeface="ＭＳ Ｐゴシック" pitchFamily="-107" charset="-128"/>
                <a:cs typeface="ＭＳ Ｐゴシック" pitchFamily="-107" charset="-128"/>
              </a:rPr>
              <a:t>The process of determining the validity of one or more authenticators used to claim a digital identity</a:t>
            </a:r>
          </a:p>
          <a:p>
            <a:pPr lvl="2"/>
            <a:r>
              <a:rPr lang="en-US" dirty="0">
                <a:solidFill>
                  <a:schemeClr val="tx1"/>
                </a:solidFill>
                <a:ea typeface="ＭＳ Ｐゴシック" pitchFamily="-107" charset="-128"/>
                <a:cs typeface="ＭＳ Ｐゴシック" pitchFamily="-107" charset="-128"/>
              </a:rPr>
              <a:t>Authentication establishes that a subject attempting to access a digital service is in control of the technologies used to authenticate</a:t>
            </a:r>
          </a:p>
          <a:p>
            <a:pPr lvl="2"/>
            <a:r>
              <a:rPr lang="en-US" dirty="0">
                <a:solidFill>
                  <a:schemeClr val="tx1"/>
                </a:solidFill>
                <a:ea typeface="ＭＳ Ｐゴシック" pitchFamily="-107" charset="-128"/>
                <a:cs typeface="ＭＳ Ｐゴシック" pitchFamily="-107" charset="-128"/>
              </a:rPr>
              <a:t>Successful authentication provides reasonable risk-based assurances that the subject accessing the service today is the same as the subject that previously accessed the service</a:t>
            </a:r>
          </a:p>
        </p:txBody>
      </p:sp>
      <p:sp>
        <p:nvSpPr>
          <p:cNvPr id="4" name="Footer Placeholder 3">
            <a:extLst>
              <a:ext uri="{FF2B5EF4-FFF2-40B4-BE49-F238E27FC236}">
                <a16:creationId xmlns:a16="http://schemas.microsoft.com/office/drawing/2014/main" id="{B852F1C8-405C-F44E-B5C2-ADDA6F778C4E}"/>
              </a:ext>
            </a:extLst>
          </p:cNvPr>
          <p:cNvSpPr>
            <a:spLocks noGrp="1"/>
          </p:cNvSpPr>
          <p:nvPr>
            <p:ph type="ftr" sz="quarter" idx="11"/>
          </p:nvPr>
        </p:nvSpPr>
        <p:spPr>
          <a:xfrm>
            <a:off x="371474" y="6356350"/>
            <a:ext cx="5640685" cy="461962"/>
          </a:xfrm>
        </p:spPr>
        <p:txBody>
          <a:bodyPr/>
          <a:lstStyle/>
          <a:p>
            <a:pPr>
              <a:defRPr/>
            </a:pPr>
            <a:r>
              <a:rPr lang="en-US"/>
              <a:t>© 2020 Pearson Education, Inc., Hoboken, NJ. All rights reserved.      </a:t>
            </a:r>
            <a:endParaRPr lang="en-US" dirty="0"/>
          </a:p>
        </p:txBody>
      </p:sp>
    </p:spTree>
    <p:extLst>
      <p:ext uri="{BB962C8B-B14F-4D97-AF65-F5344CB8AC3E}">
        <p14:creationId xmlns:p14="http://schemas.microsoft.com/office/powerpoint/2010/main" val="339280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029200" cy="365125"/>
          </a:xfrm>
        </p:spPr>
        <p:txBody>
          <a:bodyPr/>
          <a:lstStyle/>
          <a:p>
            <a:pPr>
              <a:defRPr/>
            </a:pPr>
            <a:r>
              <a:rPr lang="en-US" sz="1050"/>
              <a:t>© 2020 Pearson Education, Inc., Hoboken, NJ. All rights reserved.      </a:t>
            </a:r>
            <a:endParaRPr lang="en-US" sz="1050" dirty="0"/>
          </a:p>
        </p:txBody>
      </p:sp>
      <p:pic>
        <p:nvPicPr>
          <p:cNvPr id="3" name="Picture 2">
            <a:extLst>
              <a:ext uri="{FF2B5EF4-FFF2-40B4-BE49-F238E27FC236}">
                <a16:creationId xmlns:a16="http://schemas.microsoft.com/office/drawing/2014/main" id="{0C23C597-CA44-584B-BD74-CBDFE15CD985}"/>
              </a:ext>
            </a:extLst>
          </p:cNvPr>
          <p:cNvPicPr>
            <a:picLocks noChangeAspect="1"/>
          </p:cNvPicPr>
          <p:nvPr/>
        </p:nvPicPr>
        <p:blipFill rotWithShape="1">
          <a:blip r:embed="rId3"/>
          <a:srcRect t="13250" b="31100"/>
          <a:stretch/>
        </p:blipFill>
        <p:spPr>
          <a:xfrm>
            <a:off x="-216532" y="-74552"/>
            <a:ext cx="9577064" cy="6897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a:t>Means of </a:t>
            </a:r>
            <a:r>
              <a:rPr lang="en-GB" dirty="0"/>
              <a:t>User Authentication</a:t>
            </a:r>
            <a:r>
              <a:rPr lang="en-US" dirty="0"/>
              <a:t> </a:t>
            </a:r>
          </a:p>
        </p:txBody>
      </p:sp>
      <p:sp>
        <p:nvSpPr>
          <p:cNvPr id="5" name="Footer Placeholder 4"/>
          <p:cNvSpPr>
            <a:spLocks noGrp="1"/>
          </p:cNvSpPr>
          <p:nvPr>
            <p:ph type="ftr" sz="quarter" idx="11"/>
          </p:nvPr>
        </p:nvSpPr>
        <p:spPr>
          <a:xfrm>
            <a:off x="0" y="6492875"/>
            <a:ext cx="7010400" cy="365125"/>
          </a:xfrm>
        </p:spPr>
        <p:txBody>
          <a:bodyPr/>
          <a:lstStyle/>
          <a:p>
            <a:pPr>
              <a:defRPr/>
            </a:pPr>
            <a:r>
              <a:rPr lang="en-US" sz="1050"/>
              <a:t>© 2020 Pearson Education, Inc., Hoboken, NJ. All rights reserved.      </a:t>
            </a:r>
            <a:endParaRPr lang="en-US" sz="1050" dirty="0"/>
          </a:p>
        </p:txBody>
      </p:sp>
      <p:graphicFrame>
        <p:nvGraphicFramePr>
          <p:cNvPr id="6" name="Content Placeholder 5">
            <a:extLst>
              <a:ext uri="{FF2B5EF4-FFF2-40B4-BE49-F238E27FC236}">
                <a16:creationId xmlns:a16="http://schemas.microsoft.com/office/drawing/2014/main" id="{A07C6904-E2A2-B24F-9D05-119B0614EFA1}"/>
              </a:ext>
            </a:extLst>
          </p:cNvPr>
          <p:cNvGraphicFramePr>
            <a:graphicFrameLocks noGrp="1"/>
          </p:cNvGraphicFramePr>
          <p:nvPr>
            <p:ph idx="1"/>
            <p:extLst>
              <p:ext uri="{D42A27DB-BD31-4B8C-83A1-F6EECF244321}">
                <p14:modId xmlns:p14="http://schemas.microsoft.com/office/powerpoint/2010/main" val="860468656"/>
              </p:ext>
            </p:extLst>
          </p:nvPr>
        </p:nvGraphicFramePr>
        <p:xfrm>
          <a:off x="251520" y="1452564"/>
          <a:ext cx="8640960" cy="50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32F7AF-A1F2-C644-A36C-838C3C0F41F7}"/>
              </a:ext>
            </a:extLst>
          </p:cNvPr>
          <p:cNvSpPr>
            <a:spLocks noGrp="1"/>
          </p:cNvSpPr>
          <p:nvPr>
            <p:ph type="ftr" sz="quarter" idx="11"/>
          </p:nvPr>
        </p:nvSpPr>
        <p:spPr>
          <a:xfrm>
            <a:off x="371474" y="6356350"/>
            <a:ext cx="4992613" cy="501650"/>
          </a:xfrm>
        </p:spPr>
        <p:txBody>
          <a:bodyPr/>
          <a:lstStyle/>
          <a:p>
            <a:pPr>
              <a:defRPr/>
            </a:pPr>
            <a:r>
              <a:rPr lang="en-US"/>
              <a:t>© 2020 Pearson Education, Inc., Hoboken, NJ. All rights reserved.      </a:t>
            </a:r>
            <a:endParaRPr lang="en-US" dirty="0"/>
          </a:p>
        </p:txBody>
      </p:sp>
      <p:pic>
        <p:nvPicPr>
          <p:cNvPr id="3" name="Picture 2">
            <a:extLst>
              <a:ext uri="{FF2B5EF4-FFF2-40B4-BE49-F238E27FC236}">
                <a16:creationId xmlns:a16="http://schemas.microsoft.com/office/drawing/2014/main" id="{C0CEA435-155A-9A45-99AE-2B4849124287}"/>
              </a:ext>
            </a:extLst>
          </p:cNvPr>
          <p:cNvPicPr>
            <a:picLocks noChangeAspect="1"/>
          </p:cNvPicPr>
          <p:nvPr/>
        </p:nvPicPr>
        <p:blipFill>
          <a:blip r:embed="rId3"/>
          <a:stretch>
            <a:fillRect/>
          </a:stretch>
        </p:blipFill>
        <p:spPr>
          <a:xfrm>
            <a:off x="528031" y="1196752"/>
            <a:ext cx="8222737" cy="4392488"/>
          </a:xfrm>
          <a:prstGeom prst="rect">
            <a:avLst/>
          </a:prstGeom>
        </p:spPr>
      </p:pic>
      <p:cxnSp>
        <p:nvCxnSpPr>
          <p:cNvPr id="5" name="Straight Connector 4">
            <a:extLst>
              <a:ext uri="{FF2B5EF4-FFF2-40B4-BE49-F238E27FC236}">
                <a16:creationId xmlns:a16="http://schemas.microsoft.com/office/drawing/2014/main" id="{620216A3-1183-D944-86AC-2954F6EB17A1}"/>
              </a:ext>
            </a:extLst>
          </p:cNvPr>
          <p:cNvCxnSpPr/>
          <p:nvPr/>
        </p:nvCxnSpPr>
        <p:spPr>
          <a:xfrm>
            <a:off x="528031" y="2348880"/>
            <a:ext cx="0" cy="2664296"/>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169ED70-07A9-984A-AE90-148C12F1F5C2}"/>
              </a:ext>
            </a:extLst>
          </p:cNvPr>
          <p:cNvSpPr txBox="1"/>
          <p:nvPr/>
        </p:nvSpPr>
        <p:spPr>
          <a:xfrm>
            <a:off x="6294500" y="5538137"/>
            <a:ext cx="2321469" cy="246221"/>
          </a:xfrm>
          <a:prstGeom prst="rect">
            <a:avLst/>
          </a:prstGeom>
          <a:noFill/>
        </p:spPr>
        <p:txBody>
          <a:bodyPr wrap="none" rtlCol="0">
            <a:spAutoFit/>
          </a:bodyPr>
          <a:lstStyle/>
          <a:p>
            <a:r>
              <a:rPr lang="en-US" sz="1000" dirty="0"/>
              <a:t>(Table is on page 484 in the textbook)</a:t>
            </a:r>
          </a:p>
        </p:txBody>
      </p:sp>
    </p:spTree>
    <p:extLst>
      <p:ext uri="{BB962C8B-B14F-4D97-AF65-F5344CB8AC3E}">
        <p14:creationId xmlns:p14="http://schemas.microsoft.com/office/powerpoint/2010/main" val="60112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6623CE-7CBF-5446-A36B-078C8E37218D}"/>
              </a:ext>
            </a:extLst>
          </p:cNvPr>
          <p:cNvSpPr>
            <a:spLocks noGrp="1"/>
          </p:cNvSpPr>
          <p:nvPr>
            <p:ph type="ftr" sz="quarter" idx="11"/>
          </p:nvPr>
        </p:nvSpPr>
        <p:spPr>
          <a:xfrm>
            <a:off x="371474" y="6356350"/>
            <a:ext cx="5568677" cy="501650"/>
          </a:xfrm>
        </p:spPr>
        <p:txBody>
          <a:bodyPr/>
          <a:lstStyle/>
          <a:p>
            <a:pPr>
              <a:defRPr/>
            </a:pPr>
            <a:r>
              <a:rPr lang="en-US"/>
              <a:t>© 2020 Pearson Education, Inc., Hoboken, NJ. All rights reserved.      </a:t>
            </a:r>
            <a:endParaRPr lang="en-US" dirty="0"/>
          </a:p>
        </p:txBody>
      </p:sp>
      <p:pic>
        <p:nvPicPr>
          <p:cNvPr id="4" name="Picture 3">
            <a:extLst>
              <a:ext uri="{FF2B5EF4-FFF2-40B4-BE49-F238E27FC236}">
                <a16:creationId xmlns:a16="http://schemas.microsoft.com/office/drawing/2014/main" id="{0A29FACD-23AF-FD4A-8C12-D53D5B1F8C3B}"/>
              </a:ext>
            </a:extLst>
          </p:cNvPr>
          <p:cNvPicPr>
            <a:picLocks noChangeAspect="1"/>
          </p:cNvPicPr>
          <p:nvPr/>
        </p:nvPicPr>
        <p:blipFill rotWithShape="1">
          <a:blip r:embed="rId3"/>
          <a:srcRect t="11151" b="36350"/>
          <a:stretch/>
        </p:blipFill>
        <p:spPr>
          <a:xfrm>
            <a:off x="0" y="237881"/>
            <a:ext cx="9393901" cy="6382238"/>
          </a:xfrm>
          <a:prstGeom prst="rect">
            <a:avLst/>
          </a:prstGeom>
        </p:spPr>
      </p:pic>
    </p:spTree>
    <p:extLst>
      <p:ext uri="{BB962C8B-B14F-4D97-AF65-F5344CB8AC3E}">
        <p14:creationId xmlns:p14="http://schemas.microsoft.com/office/powerpoint/2010/main" val="307087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Mutual Authentication</a:t>
            </a:r>
            <a:endParaRPr lang="en-AU" dirty="0"/>
          </a:p>
        </p:txBody>
      </p:sp>
      <p:sp>
        <p:nvSpPr>
          <p:cNvPr id="6" name="Content Placeholder 5"/>
          <p:cNvSpPr>
            <a:spLocks noGrp="1"/>
          </p:cNvSpPr>
          <p:nvPr>
            <p:ph idx="1"/>
          </p:nvPr>
        </p:nvSpPr>
        <p:spPr>
          <a:xfrm>
            <a:off x="685800" y="1524000"/>
            <a:ext cx="7772399" cy="1066800"/>
          </a:xfrm>
        </p:spPr>
        <p:txBody>
          <a:bodyPr>
            <a:normAutofit fontScale="92500" lnSpcReduction="20000"/>
          </a:bodyPr>
          <a:lstStyle/>
          <a:p>
            <a:r>
              <a:rPr lang="en-US" dirty="0"/>
              <a:t>Protocols which enable communicating parties to satisfy themselves mutually about each other’s identity and to exchange session keys</a:t>
            </a:r>
          </a:p>
        </p:txBody>
      </p:sp>
      <p:graphicFrame>
        <p:nvGraphicFramePr>
          <p:cNvPr id="4" name="Diagram 3"/>
          <p:cNvGraphicFramePr/>
          <p:nvPr/>
        </p:nvGraphicFramePr>
        <p:xfrm>
          <a:off x="304800" y="2590800"/>
          <a:ext cx="8686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48768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14919</TotalTime>
  <Words>12927</Words>
  <Application>Microsoft Macintosh PowerPoint</Application>
  <PresentationFormat>On-screen Show (4:3)</PresentationFormat>
  <Paragraphs>563</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Candara</vt:lpstr>
      <vt:lpstr>Mistral</vt:lpstr>
      <vt:lpstr>Times New Roman</vt:lpstr>
      <vt:lpstr>Times-Roman</vt:lpstr>
      <vt:lpstr>Wingdings</vt:lpstr>
      <vt:lpstr>Infusion</vt:lpstr>
      <vt:lpstr>Cryptography and Network Security</vt:lpstr>
      <vt:lpstr>Chapter 16</vt:lpstr>
      <vt:lpstr>User-Authentication</vt:lpstr>
      <vt:lpstr>Authentication Principles</vt:lpstr>
      <vt:lpstr>PowerPoint Presentation</vt:lpstr>
      <vt:lpstr>Means of User Authentication </vt:lpstr>
      <vt:lpstr>PowerPoint Presentation</vt:lpstr>
      <vt:lpstr>PowerPoint Presentation</vt:lpstr>
      <vt:lpstr>Mutual Authentication</vt:lpstr>
      <vt:lpstr>Replay Attacks</vt:lpstr>
      <vt:lpstr>Approaches to Coping With Replay Attacks</vt:lpstr>
      <vt:lpstr>Remote User-Authentication Using Symmetric Encryption</vt:lpstr>
      <vt:lpstr>Suppress-Replay Attacks</vt:lpstr>
      <vt:lpstr>Kerberos</vt:lpstr>
      <vt:lpstr>Kerberos Requirements</vt:lpstr>
      <vt:lpstr>Kerberos Version 4</vt:lpstr>
      <vt:lpstr>The Version 4 Authentication Dialogue</vt:lpstr>
      <vt:lpstr>PowerPoint Presentation</vt:lpstr>
      <vt:lpstr>PowerPoint Presentation</vt:lpstr>
      <vt:lpstr>PowerPoint Presentation</vt:lpstr>
      <vt:lpstr>Kerberos Realms  and Multiple Kerberi</vt:lpstr>
      <vt:lpstr>Kerberos Realm</vt:lpstr>
      <vt:lpstr>Kerberos Principal</vt:lpstr>
      <vt:lpstr>PowerPoint Presentation</vt:lpstr>
      <vt:lpstr>Differences Between Versions 4 and 5</vt:lpstr>
      <vt:lpstr>PowerPoint Presentation</vt:lpstr>
      <vt:lpstr>Mutual Authentication</vt:lpstr>
      <vt:lpstr>One-Way Authentication</vt:lpstr>
      <vt:lpstr>One-Way Authentication</vt:lpstr>
      <vt:lpstr>Federated Identity Management</vt:lpstr>
      <vt:lpstr>Identity Management</vt:lpstr>
      <vt:lpstr>PowerPoint Presentation</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keywords/>
  <dc:description/>
  <cp:lastModifiedBy>Kim McLaughlin</cp:lastModifiedBy>
  <cp:revision>117</cp:revision>
  <dcterms:created xsi:type="dcterms:W3CDTF">2016-05-01T01:47:55Z</dcterms:created>
  <dcterms:modified xsi:type="dcterms:W3CDTF">2019-11-05T03:44:16Z</dcterms:modified>
  <cp:category/>
</cp:coreProperties>
</file>